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648" r:id="rId1"/>
  </p:sldMasterIdLst>
  <p:notesMasterIdLst>
    <p:notesMasterId r:id="rId4"/>
  </p:notesMasterIdLst>
  <p:handoutMasterIdLst>
    <p:handoutMasterId r:id="rId28"/>
  </p:handoutMasterIdLst>
  <p:sldIdLst>
    <p:sldId id="272" r:id="rId3"/>
    <p:sldId id="271" r:id="rId5"/>
    <p:sldId id="256" r:id="rId6"/>
    <p:sldId id="259" r:id="rId7"/>
    <p:sldId id="282" r:id="rId8"/>
    <p:sldId id="280" r:id="rId9"/>
    <p:sldId id="295" r:id="rId10"/>
    <p:sldId id="296" r:id="rId11"/>
    <p:sldId id="297" r:id="rId12"/>
    <p:sldId id="290" r:id="rId13"/>
    <p:sldId id="265" r:id="rId14"/>
    <p:sldId id="291" r:id="rId15"/>
    <p:sldId id="263" r:id="rId16"/>
    <p:sldId id="258" r:id="rId17"/>
    <p:sldId id="284" r:id="rId18"/>
    <p:sldId id="285" r:id="rId19"/>
    <p:sldId id="292" r:id="rId20"/>
    <p:sldId id="286" r:id="rId21"/>
    <p:sldId id="287" r:id="rId22"/>
    <p:sldId id="260" r:id="rId23"/>
    <p:sldId id="293" r:id="rId24"/>
    <p:sldId id="288" r:id="rId25"/>
    <p:sldId id="289" r:id="rId26"/>
    <p:sldId id="294" r:id="rId27"/>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90204" pitchFamily="34" charset="0"/>
        <a:ea typeface="MS PGothic" panose="020B0600070205080204" pitchFamily="34" charset="-128"/>
        <a:cs typeface="+mn-cs"/>
      </a:defRPr>
    </a:lvl1pPr>
    <a:lvl2pPr marL="457200" algn="l" defTabSz="457200" rtl="0" eaLnBrk="0" fontAlgn="base" hangingPunct="0">
      <a:spcBef>
        <a:spcPct val="0"/>
      </a:spcBef>
      <a:spcAft>
        <a:spcPct val="0"/>
      </a:spcAft>
      <a:defRPr kern="1200">
        <a:solidFill>
          <a:schemeClr val="tx1"/>
        </a:solidFill>
        <a:latin typeface="Arial" panose="020B0604020202090204" pitchFamily="34" charset="0"/>
        <a:ea typeface="MS PGothic" panose="020B0600070205080204" pitchFamily="34" charset="-128"/>
        <a:cs typeface="+mn-cs"/>
      </a:defRPr>
    </a:lvl2pPr>
    <a:lvl3pPr marL="914400" algn="l" defTabSz="457200" rtl="0" eaLnBrk="0" fontAlgn="base" hangingPunct="0">
      <a:spcBef>
        <a:spcPct val="0"/>
      </a:spcBef>
      <a:spcAft>
        <a:spcPct val="0"/>
      </a:spcAft>
      <a:defRPr kern="1200">
        <a:solidFill>
          <a:schemeClr val="tx1"/>
        </a:solidFill>
        <a:latin typeface="Arial" panose="020B0604020202090204" pitchFamily="34" charset="0"/>
        <a:ea typeface="MS PGothic" panose="020B0600070205080204" pitchFamily="34" charset="-128"/>
        <a:cs typeface="+mn-cs"/>
      </a:defRPr>
    </a:lvl3pPr>
    <a:lvl4pPr marL="1371600" algn="l" defTabSz="457200" rtl="0" eaLnBrk="0" fontAlgn="base" hangingPunct="0">
      <a:spcBef>
        <a:spcPct val="0"/>
      </a:spcBef>
      <a:spcAft>
        <a:spcPct val="0"/>
      </a:spcAft>
      <a:defRPr kern="1200">
        <a:solidFill>
          <a:schemeClr val="tx1"/>
        </a:solidFill>
        <a:latin typeface="Arial" panose="020B0604020202090204" pitchFamily="34" charset="0"/>
        <a:ea typeface="MS PGothic" panose="020B0600070205080204" pitchFamily="34" charset="-128"/>
        <a:cs typeface="+mn-cs"/>
      </a:defRPr>
    </a:lvl4pPr>
    <a:lvl5pPr marL="1828800" algn="l" defTabSz="457200" rtl="0" eaLnBrk="0" fontAlgn="base" hangingPunct="0">
      <a:spcBef>
        <a:spcPct val="0"/>
      </a:spcBef>
      <a:spcAft>
        <a:spcPct val="0"/>
      </a:spcAft>
      <a:defRPr kern="1200">
        <a:solidFill>
          <a:schemeClr val="tx1"/>
        </a:solidFill>
        <a:latin typeface="Arial" panose="020B060402020209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9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9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9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90204" pitchFamily="34" charset="0"/>
        <a:ea typeface="MS PGothic" panose="020B0600070205080204"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78"/>
    <p:restoredTop sz="65714"/>
  </p:normalViewPr>
  <p:slideViewPr>
    <p:cSldViewPr snapToGrid="0">
      <p:cViewPr varScale="1">
        <p:scale>
          <a:sx n="82" d="100"/>
          <a:sy n="82" d="100"/>
        </p:scale>
        <p:origin x="2688" y="160"/>
      </p:cViewPr>
      <p:guideLst>
        <p:guide orient="horz" pos="2160"/>
        <p:guide pos="2914"/>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3760" y="1672"/>
      </p:cViewPr>
      <p:guideLst>
        <p:guide orient="horz" pos="2880"/>
        <p:guide pos="2185"/>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charset="0"/>
                <a:ea typeface="MS PGothic" panose="020B0600070205080204" pitchFamily="34" charset="-128"/>
              </a:defRPr>
            </a:lvl1pPr>
          </a:lstStyle>
          <a:p>
            <a:pPr>
              <a:defRPr/>
            </a:pPr>
            <a:endParaRPr lang="en-US" altLang="x-none"/>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ea typeface="+mn-ea"/>
                <a:cs typeface="+mn-cs"/>
              </a:defRPr>
            </a:lvl1pPr>
          </a:lstStyle>
          <a:p>
            <a:pPr>
              <a:defRPr/>
            </a:pPr>
            <a:r>
              <a:rPr lang="en-US" altLang="x-none"/>
              <a:t>IE 5617</a:t>
            </a:r>
            <a:br>
              <a:rPr lang="en-US" altLang="x-none"/>
            </a:br>
            <a:r>
              <a:rPr lang="en-US" altLang="x-none"/>
              <a:t>Graduate Project </a:t>
            </a:r>
            <a:endParaRPr lang="en-US" altLang="x-none"/>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lstStyle>
            <a:lvl1pPr algn="r" eaLnBrk="1" hangingPunct="1">
              <a:defRPr sz="1200">
                <a:latin typeface="Calibri" charset="0"/>
                <a:ea typeface="MS PGothic" panose="020B0600070205080204" pitchFamily="34" charset="-128"/>
              </a:defRPr>
            </a:lvl1pPr>
          </a:lstStyle>
          <a:p>
            <a:pPr>
              <a:defRPr/>
            </a:pPr>
            <a:endParaRPr lang="en-US" altLang="x-none"/>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endParaRPr lang="en-US" noProof="0"/>
          </a:p>
          <a:p>
            <a:pPr lvl="1"/>
            <a:r>
              <a:rPr lang="en-US" noProof="0"/>
              <a:t>Second level</a:t>
            </a:r>
            <a:endParaRPr lang="en-US" noProof="0"/>
          </a:p>
          <a:p>
            <a:pPr lvl="2"/>
            <a:r>
              <a:rPr lang="en-US" noProof="0"/>
              <a:t>Third level</a:t>
            </a:r>
            <a:endParaRPr lang="en-US" noProof="0"/>
          </a:p>
          <a:p>
            <a:pPr lvl="3"/>
            <a:r>
              <a:rPr lang="en-US" noProof="0"/>
              <a:t>Fourth level</a:t>
            </a:r>
            <a:endParaRPr lang="en-US" noProof="0"/>
          </a:p>
          <a:p>
            <a:pPr lvl="4"/>
            <a:r>
              <a:rPr lang="en-US" noProof="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defRPr sz="1200">
                <a:latin typeface="Calibri" charset="0"/>
                <a:ea typeface="MS PGothic" panose="020B0600070205080204" pitchFamily="34" charset="-128"/>
              </a:defRPr>
            </a:lvl1pPr>
          </a:lstStyle>
          <a:p>
            <a:pPr>
              <a:defRPr/>
            </a:pPr>
            <a:fld id="{262CCA37-0491-4F88-ACDB-605786798913}" type="slidenum">
              <a:rPr lang="en-US" altLang="x-none"/>
            </a:fld>
            <a:endParaRPr lang="en-US" altLang="x-none"/>
          </a:p>
        </p:txBody>
      </p:sp>
    </p:spTree>
  </p:cSld>
  <p:clrMap bg1="lt1" tx1="dk1" bg2="lt2" tx2="dk2" accent1="accent1" accent2="accent2" accent3="accent3" accent4="accent4" accent5="accent5" accent6="accent6" hlink="hlink" folHlink="folHlink"/>
  <p:hf sldNum="0" hdr="0" ftr="0" dt="0"/>
  <p:notesStyle>
    <a:lvl1pPr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S PGothic" panose="020B0600070205080204" pitchFamily="34" charset="-128"/>
      </a:defRPr>
    </a:lvl1pPr>
    <a:lvl2pPr marL="4572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1D1C1D"/>
                </a:solidFill>
                <a:effectLst/>
                <a:latin typeface="Slack-Lato"/>
              </a:rPr>
              <a:t>Hello, everyone,</a:t>
            </a:r>
            <a:br>
              <a:rPr lang="en-US" altLang="zh-CN" dirty="0"/>
            </a:br>
            <a:r>
              <a:rPr lang="en-US" altLang="zh-CN" b="0" i="0" dirty="0">
                <a:solidFill>
                  <a:srgbClr val="1D1C1D"/>
                </a:solidFill>
                <a:effectLst/>
                <a:latin typeface="Slack-Lato"/>
              </a:rPr>
              <a:t>we are group 6 which is the last group for today’s presentation.</a:t>
            </a:r>
            <a:br>
              <a:rPr lang="en-US" altLang="zh-CN" dirty="0"/>
            </a:br>
            <a:r>
              <a:rPr lang="en-US" altLang="zh-CN" b="0" i="0" dirty="0">
                <a:solidFill>
                  <a:srgbClr val="1D1C1D"/>
                </a:solidFill>
                <a:effectLst/>
                <a:latin typeface="Slack-Lato"/>
              </a:rPr>
              <a:t>I am </a:t>
            </a:r>
            <a:r>
              <a:rPr lang="en-US" altLang="zh-CN" b="0" i="0" dirty="0" err="1">
                <a:solidFill>
                  <a:srgbClr val="1D1C1D"/>
                </a:solidFill>
                <a:effectLst/>
                <a:latin typeface="Slack-Lato"/>
              </a:rPr>
              <a:t>Sungmin</a:t>
            </a:r>
            <a:r>
              <a:rPr lang="en-US" altLang="zh-CN" b="0" i="0" dirty="0">
                <a:solidFill>
                  <a:srgbClr val="1D1C1D"/>
                </a:solidFill>
                <a:effectLst/>
                <a:latin typeface="Slack-Lato"/>
              </a:rPr>
              <a:t> Ko and I will be presenting our project</a:t>
            </a:r>
            <a:br>
              <a:rPr lang="en-US" altLang="zh-CN" dirty="0"/>
            </a:br>
            <a:r>
              <a:rPr lang="en-US" altLang="zh-CN" b="0" i="0" dirty="0">
                <a:solidFill>
                  <a:srgbClr val="1D1C1D"/>
                </a:solidFill>
                <a:effectLst/>
                <a:latin typeface="Slack-Lato"/>
              </a:rPr>
              <a:t>which is skincare product management system</a:t>
            </a:r>
            <a:br>
              <a:rPr lang="en-US" altLang="zh-CN" dirty="0"/>
            </a:br>
            <a:r>
              <a:rPr lang="en-US" altLang="zh-CN" b="0" i="0" dirty="0">
                <a:solidFill>
                  <a:srgbClr val="1D1C1D"/>
                </a:solidFill>
                <a:effectLst/>
                <a:latin typeface="Slack-Lato"/>
              </a:rPr>
              <a:t>along with my team members.</a:t>
            </a: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After the final design of our ERD, we started the database implementation. In this section, I will introduce the SQL DDL Statement for implementing our database and some unique scripting that allowed our database to accomplish its purpose.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As shown in the ERD, our database consisted of 14 tables.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First, we use the DDL statement to create our own database and schemas.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Then, we use the DDL statement to create all tables for our database.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Also we identify the primary key and foreign key to build the relationship between our entities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We used computed columns based on some functions.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This function here will calculate the total amount of each order with the value of unit price and quantity in order items table. </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Similarly, we also created a function to count the total number of reviews.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So based on those functions, we could derive some good insights into our database.</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Similarly, we also created another function to count the total number of reviews.</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200" kern="100" dirty="0">
                <a:solidFill>
                  <a:srgbClr val="000000"/>
                </a:solidFill>
                <a:effectLst/>
                <a:latin typeface="Times New Roman" panose="02020603050405020304" pitchFamily="18" charset="0"/>
                <a:ea typeface="DengXian" panose="02010600030101010101" pitchFamily="2" charset="-122"/>
                <a:cs typeface="Times New Roman" panose="02020603050405020304" pitchFamily="18" charset="0"/>
              </a:rPr>
              <a:t>So based on those functions, we could derive some good insights into our database.</a:t>
            </a:r>
            <a:endParaRPr lang="zh-CN" altLang="zh-CN" sz="12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The next technique we use is encryption. As you can see, there is some private information in our customer table such as phone numbers, and we don’t want that information to be misused by anyone. So we decided to use a simple symmetric key to encrypt customers’ phone numbers.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When we want to get the phone number, we need to use a key first to decrypt it.</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In this way, we could protect customers from spam messages and telecom fraud.</a:t>
            </a:r>
            <a:endPar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endPar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marL="0" marR="0" lvl="0" indent="0" algn="just" defTabSz="457200" rtl="0" eaLnBrk="0" fontAlgn="base" latinLnBrk="0" hangingPunct="0">
              <a:lnSpc>
                <a:spcPct val="100000"/>
              </a:lnSpc>
              <a:spcBef>
                <a:spcPct val="30000"/>
              </a:spcBef>
              <a:spcAft>
                <a:spcPct val="0"/>
              </a:spcAft>
              <a:buClrTx/>
              <a:buSzTx/>
              <a:buFontTx/>
              <a:buNone/>
              <a:defRPr/>
            </a:pPr>
            <a:r>
              <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rPr>
              <a:t>Next, we will discuss the views we created for our reporting purposes.</a:t>
            </a:r>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pPr algn="just"/>
            <a:endPar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endParaRPr lang="en-US" altLang="zh-CN"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gn="just"/>
            <a:endParaRPr lang="zh-CN" altLang="zh-CN" sz="1800" kern="100" dirty="0">
              <a:effectLst/>
              <a:latin typeface="DengXian" panose="02010600030101010101" pitchFamily="2" charset="-122"/>
              <a:ea typeface="DengXian" panose="02010600030101010101" pitchFamily="2" charset="-122"/>
              <a:cs typeface="Times New Roman" panose="02020603050405020304" pitchFamily="18" charset="0"/>
            </a:endParaRPr>
          </a:p>
          <a:p>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5DC94B9-1B18-4044-AF6D-C206E5997E99}" type="slidenum">
              <a:rPr kumimoji="1" lang="zh-CN" altLang="en-US" smtClean="0"/>
            </a:fld>
            <a:endParaRPr kumimoji="1"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5DC94B9-1B18-4044-AF6D-C206E5997E99}" type="slidenum">
              <a:rPr kumimoji="1" lang="zh-CN" altLang="en-US" smtClean="0"/>
            </a:fld>
            <a:endParaRPr kumimoji="1"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5DC94B9-1B18-4044-AF6D-C206E5997E99}" type="slidenum">
              <a:rPr kumimoji="1" lang="zh-CN" altLang="en-US" smtClean="0"/>
            </a:fld>
            <a:endParaRPr kumimoji="1"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effectLst/>
                <a:latin typeface="Helvetica Neue" panose="02000503000000020004" charset="0"/>
              </a:rPr>
              <a:t>We create unique, dynamic reports using tableau. </a:t>
            </a:r>
            <a:endParaRPr lang="en-US" altLang="zh-CN" dirty="0">
              <a:solidFill>
                <a:srgbClr val="000000"/>
              </a:solidFill>
              <a:effectLst/>
              <a:latin typeface="Helvetica Neue" panose="02000503000000020004" charset="0"/>
            </a:endParaRPr>
          </a:p>
          <a:p>
            <a:r>
              <a:rPr lang="en-US" altLang="zh-CN" dirty="0">
                <a:solidFill>
                  <a:srgbClr val="000000"/>
                </a:solidFill>
                <a:effectLst/>
                <a:latin typeface="Helvetica Neue" panose="02000503000000020004" charset="0"/>
              </a:rPr>
              <a:t>This pie chart demonstrates the sale quantity of each category, obviously, we can find which one contributes the most. So the retailers can monitor product sales according to the chart. </a:t>
            </a:r>
            <a:endParaRPr lang="en-US" altLang="zh-CN" dirty="0">
              <a:solidFill>
                <a:srgbClr val="000000"/>
              </a:solidFill>
              <a:effectLst/>
              <a:latin typeface="Helvetica Neue" panose="02000503000000020004" charset="0"/>
            </a:endParaRPr>
          </a:p>
          <a:p>
            <a:r>
              <a:rPr lang="en-US" altLang="zh-CN" dirty="0">
                <a:solidFill>
                  <a:srgbClr val="000000"/>
                </a:solidFill>
                <a:effectLst/>
                <a:latin typeface="Helvetica Neue" panose="02000503000000020004" charset="0"/>
              </a:rPr>
              <a:t>The right table shows the customer information, the retailers can dig for potential customers and provide them recommend service according to their gender, age, skin type etc. </a:t>
            </a:r>
            <a:endParaRPr lang="en-US" altLang="zh-CN" dirty="0">
              <a:solidFill>
                <a:srgbClr val="000000"/>
              </a:solidFill>
              <a:effectLst/>
              <a:latin typeface="Helvetica Neue" panose="02000503000000020004" charset="0"/>
            </a:endParaRPr>
          </a:p>
          <a:p>
            <a:r>
              <a:rPr lang="en-US" altLang="zh-CN" dirty="0">
                <a:solidFill>
                  <a:srgbClr val="000000"/>
                </a:solidFill>
                <a:effectLst/>
                <a:latin typeface="Helvetica Neue" panose="02000503000000020004" charset="0"/>
              </a:rPr>
              <a:t>The map below illustrates the customer regional distribution, darker color refers to more customers. They can build more warehouses around the dark states to deploy products.</a:t>
            </a:r>
            <a:endParaRPr lang="en-US" altLang="zh-CN" dirty="0">
              <a:solidFill>
                <a:srgbClr val="000000"/>
              </a:solidFill>
              <a:effectLst/>
              <a:latin typeface="Helvetica Neue" panose="02000503000000020004" charset="0"/>
            </a:endParaRPr>
          </a:p>
          <a:p>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rgbClr val="000000"/>
                </a:solidFill>
                <a:effectLst/>
                <a:latin typeface="Helvetica Neue" panose="02000503000000020004" charset="0"/>
              </a:rPr>
              <a:t>The bar chart shows the customer reviews of each product of each category. It is a good way to monitor product quality. We can easily find the higher one and increase their supply. For the unwelcome one, we may remove them from shelves. </a:t>
            </a:r>
            <a:endParaRPr lang="en-US" altLang="zh-CN" dirty="0">
              <a:solidFill>
                <a:srgbClr val="000000"/>
              </a:solidFill>
              <a:effectLst/>
              <a:latin typeface="Helvetica Neue" panose="02000503000000020004" charset="0"/>
            </a:endParaRPr>
          </a:p>
          <a:p>
            <a:r>
              <a:rPr lang="en-US" altLang="zh-CN" dirty="0">
                <a:solidFill>
                  <a:srgbClr val="000000"/>
                </a:solidFill>
                <a:effectLst/>
                <a:latin typeface="Helvetica Neue" panose="02000503000000020004" charset="0"/>
              </a:rPr>
              <a:t>Similarly, this bar chart shows the review rating of products in a specific category. We can find the highest-rated products of each subcategory and recommend them to customers according to their skin type.</a:t>
            </a:r>
            <a:endParaRPr lang="en-US" altLang="zh-CN" dirty="0">
              <a:solidFill>
                <a:srgbClr val="000000"/>
              </a:solidFill>
              <a:effectLst/>
              <a:latin typeface="Helvetica Neue" panose="02000503000000020004" charset="0"/>
            </a:endParaRPr>
          </a:p>
          <a:p>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1D1C1D"/>
                </a:solidFill>
                <a:effectLst/>
                <a:latin typeface="Slack-Lato"/>
              </a:rPr>
              <a:t>The following presentation is divided into five parts</a:t>
            </a:r>
            <a:br>
              <a:rPr lang="en-US" altLang="zh-CN" dirty="0"/>
            </a:br>
            <a:r>
              <a:rPr lang="en-US" altLang="zh-CN" b="0" i="0" dirty="0">
                <a:solidFill>
                  <a:srgbClr val="1D1C1D"/>
                </a:solidFill>
                <a:effectLst/>
                <a:latin typeface="Slack-Lato"/>
              </a:rPr>
              <a:t>namely Database design document, ERD, DDL Statement, view and visualization</a:t>
            </a:r>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1D1C1D"/>
                </a:solidFill>
                <a:effectLst/>
                <a:latin typeface="Slack-Lato"/>
              </a:rPr>
              <a:t>In view of the flourishing skincare </a:t>
            </a:r>
            <a:r>
              <a:rPr lang="en-US" altLang="zh-CN" b="0" i="0" dirty="0" err="1">
                <a:solidFill>
                  <a:srgbClr val="1D1C1D"/>
                </a:solidFill>
                <a:effectLst/>
                <a:latin typeface="Slack-Lato"/>
              </a:rPr>
              <a:t>market,targeting</a:t>
            </a:r>
            <a:r>
              <a:rPr lang="en-US" altLang="zh-CN" b="0" i="0" dirty="0">
                <a:solidFill>
                  <a:srgbClr val="1D1C1D"/>
                </a:solidFill>
                <a:effectLst/>
                <a:latin typeface="Slack-Lato"/>
              </a:rPr>
              <a:t> customers’ preferences accurately is of great importance in terms of maintaining a competitive </a:t>
            </a:r>
            <a:r>
              <a:rPr lang="en-US" altLang="zh-CN" b="0" i="0" dirty="0" err="1">
                <a:solidFill>
                  <a:srgbClr val="1D1C1D"/>
                </a:solidFill>
                <a:effectLst/>
                <a:latin typeface="Slack-Lato"/>
              </a:rPr>
              <a:t>edge.The</a:t>
            </a:r>
            <a:r>
              <a:rPr lang="en-US" altLang="zh-CN" b="0" i="0" dirty="0">
                <a:solidFill>
                  <a:srgbClr val="1D1C1D"/>
                </a:solidFill>
                <a:effectLst/>
                <a:latin typeface="Slack-Lato"/>
              </a:rPr>
              <a:t> purpose of the database is to maintain and integrate the data used to meet the needs of sales record management service, customer information management service, review management and other sub-services.</a:t>
            </a:r>
            <a:endParaRPr lang="en-US" altLang="zh-CN" b="0" i="0" dirty="0">
              <a:solidFill>
                <a:srgbClr val="1D1C1D"/>
              </a:solidFill>
              <a:effectLst/>
              <a:latin typeface="Slack-Lato"/>
            </a:endParaRPr>
          </a:p>
          <a:p>
            <a:r>
              <a:rPr lang="en-US" altLang="zh-CN" b="0" i="0" dirty="0">
                <a:solidFill>
                  <a:srgbClr val="1D1C1D"/>
                </a:solidFill>
                <a:effectLst/>
                <a:latin typeface="Slack-Lato"/>
              </a:rPr>
              <a:t>The end users of the system are the retailers.</a:t>
            </a:r>
            <a:br>
              <a:rPr lang="en-US" altLang="zh-CN" dirty="0"/>
            </a:br>
            <a:r>
              <a:rPr lang="en-US" altLang="zh-CN" b="0" i="0" dirty="0">
                <a:solidFill>
                  <a:srgbClr val="1D1C1D"/>
                </a:solidFill>
                <a:effectLst/>
                <a:latin typeface="Slack-Lato"/>
              </a:rPr>
              <a:t>With this system, retailers could monitor product sales, dig for potential customers and provide recommend service to the customers.</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b="0" i="0" dirty="0">
                <a:solidFill>
                  <a:srgbClr val="1D1C1D"/>
                </a:solidFill>
                <a:effectLst/>
                <a:latin typeface="Slack-Lato"/>
              </a:rPr>
              <a:t>These are the business problems which our database will help to address.</a:t>
            </a:r>
            <a:br>
              <a:rPr lang="en-US" altLang="zh-CN" dirty="0"/>
            </a:br>
            <a:r>
              <a:rPr lang="en-US" altLang="zh-CN" b="0" i="0" dirty="0">
                <a:solidFill>
                  <a:srgbClr val="1D1C1D"/>
                </a:solidFill>
                <a:effectLst/>
                <a:latin typeface="Slack-Lato"/>
              </a:rPr>
              <a:t>We would like to maintain customer’s information, order information, and product information.</a:t>
            </a:r>
            <a:br>
              <a:rPr lang="en-US" altLang="zh-CN" dirty="0"/>
            </a:br>
            <a:r>
              <a:rPr lang="en-US" altLang="zh-CN" b="0" i="0" dirty="0">
                <a:solidFill>
                  <a:srgbClr val="1D1C1D"/>
                </a:solidFill>
                <a:effectLst/>
                <a:latin typeface="Slack-Lato"/>
              </a:rPr>
              <a:t>and also we want to collect the data from each order such as customer’s reviews and volume of sales to evaluate the </a:t>
            </a:r>
            <a:r>
              <a:rPr lang="en-US" altLang="zh-CN" b="0" i="0" dirty="0" err="1">
                <a:solidFill>
                  <a:srgbClr val="1D1C1D"/>
                </a:solidFill>
                <a:effectLst/>
                <a:latin typeface="Slack-Lato"/>
              </a:rPr>
              <a:t>product.This</a:t>
            </a:r>
            <a:r>
              <a:rPr lang="en-US" altLang="zh-CN" b="0" i="0" dirty="0">
                <a:solidFill>
                  <a:srgbClr val="1D1C1D"/>
                </a:solidFill>
                <a:effectLst/>
                <a:latin typeface="Slack-Lato"/>
              </a:rPr>
              <a:t> will help to recommend suitable products based on customer’s personal information.</a:t>
            </a:r>
            <a:br>
              <a:rPr lang="en-US" altLang="zh-CN" dirty="0"/>
            </a:br>
            <a:r>
              <a:rPr lang="en-US" altLang="zh-CN" b="0" i="0" dirty="0">
                <a:solidFill>
                  <a:srgbClr val="1D1C1D"/>
                </a:solidFill>
                <a:effectLst/>
                <a:latin typeface="Slack-Lato"/>
              </a:rPr>
              <a:t>This system provides retailers with valuable statistics to forecast  customer’s demand and meet supplies.</a:t>
            </a:r>
            <a:br>
              <a:rPr lang="en-US" altLang="zh-CN" dirty="0"/>
            </a:br>
            <a:r>
              <a:rPr lang="en-US" altLang="zh-CN" b="0" i="0" dirty="0">
                <a:solidFill>
                  <a:srgbClr val="1D1C1D"/>
                </a:solidFill>
                <a:effectLst/>
                <a:latin typeface="Slack-Lato"/>
              </a:rPr>
              <a:t>also, this system provide customers with a number of benefits, including subscription service and discounting </a:t>
            </a:r>
            <a:r>
              <a:rPr lang="en-US" altLang="zh-CN" b="0" i="0" dirty="0" err="1">
                <a:solidFill>
                  <a:srgbClr val="1D1C1D"/>
                </a:solidFill>
                <a:effectLst/>
                <a:latin typeface="Slack-Lato"/>
              </a:rPr>
              <a:t>event.Now</a:t>
            </a:r>
            <a:r>
              <a:rPr lang="en-US" altLang="zh-CN" b="0" i="0" dirty="0">
                <a:solidFill>
                  <a:srgbClr val="1D1C1D"/>
                </a:solidFill>
                <a:effectLst/>
                <a:latin typeface="Slack-Lato"/>
              </a:rPr>
              <a:t>, my team member Qi Li will explain about the business rules.</a:t>
            </a:r>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b="1"/>
            </a:lvl1p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6D6D6B"/>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97269BB5-6EAB-4753-B1DD-7FD817689FEB}" type="slidenum">
              <a:rPr lang="en-US" altLang="x-none"/>
            </a:fld>
            <a:endParaRPr lang="en-US" altLang="x-none">
              <a:solidFill>
                <a:srgbClr val="88A44D"/>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A8F87A5-43EC-480A-A3EF-7B71805DDE15}" type="slidenum">
              <a:rPr lang="en-US" altLang="x-none"/>
            </a:fld>
            <a:endParaRPr lang="en-US" altLang="x-non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ADFA337-3B53-4DD8-807A-EFDA6F68D8F3}" type="slidenum">
              <a:rPr lang="en-US" altLang="x-none"/>
            </a:fld>
            <a:endParaRPr lang="en-US" altLang="x-non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FBC90D9-F1F8-4541-9BCA-BB800019663C}" type="slidenum">
              <a:rPr lang="en-US" altLang="x-none"/>
            </a:fld>
            <a:endParaRPr lang="en-US" altLang="x-non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rgbClr val="6D6D6B"/>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5E0A8DBB-2342-467E-9B8C-17165440B64D}" type="slidenum">
              <a:rPr lang="en-US" altLang="x-none"/>
            </a:fld>
            <a:endParaRPr lang="en-US" altLang="x-non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dirty="0"/>
          </a:p>
        </p:txBody>
      </p:sp>
      <p:sp>
        <p:nvSpPr>
          <p:cNvPr id="7" name="Slide Number Placeholder 6"/>
          <p:cNvSpPr>
            <a:spLocks noGrp="1"/>
          </p:cNvSpPr>
          <p:nvPr>
            <p:ph type="sldNum" sz="quarter" idx="12"/>
          </p:nvPr>
        </p:nvSpPr>
        <p:spPr/>
        <p:txBody>
          <a:bodyPr/>
          <a:lstStyle>
            <a:lvl1pPr>
              <a:defRPr/>
            </a:lvl1pPr>
          </a:lstStyle>
          <a:p>
            <a:pPr>
              <a:defRPr/>
            </a:pPr>
            <a:fld id="{B179E7C7-4E86-4A03-B17E-362E8C17F522}" type="slidenum">
              <a:rPr lang="en-US" altLang="x-none"/>
            </a:fld>
            <a:endParaRPr lang="en-US" altLang="x-non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9" name="Slide Number Placeholder 8"/>
          <p:cNvSpPr>
            <a:spLocks noGrp="1"/>
          </p:cNvSpPr>
          <p:nvPr>
            <p:ph type="sldNum" sz="quarter" idx="12"/>
          </p:nvPr>
        </p:nvSpPr>
        <p:spPr/>
        <p:txBody>
          <a:bodyPr/>
          <a:lstStyle>
            <a:lvl1pPr>
              <a:defRPr/>
            </a:lvl1pPr>
          </a:lstStyle>
          <a:p>
            <a:pPr>
              <a:defRPr/>
            </a:pPr>
            <a:fld id="{C0C964E7-239F-4166-A7CB-1C5691FB3A0C}" type="slidenum">
              <a:rPr lang="en-US" altLang="x-none"/>
            </a:fld>
            <a:endParaRPr lang="en-US" altLang="x-non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Slide Number Placeholder 4"/>
          <p:cNvSpPr>
            <a:spLocks noGrp="1"/>
          </p:cNvSpPr>
          <p:nvPr>
            <p:ph type="sldNum" sz="quarter" idx="12"/>
          </p:nvPr>
        </p:nvSpPr>
        <p:spPr/>
        <p:txBody>
          <a:bodyPr/>
          <a:lstStyle>
            <a:lvl1pPr>
              <a:defRPr/>
            </a:lvl1pPr>
          </a:lstStyle>
          <a:p>
            <a:pPr>
              <a:defRPr/>
            </a:pPr>
            <a:fld id="{1B76696B-D51D-4FC2-A87F-8F5956FD026D}" type="slidenum">
              <a:rPr lang="en-US" altLang="x-none"/>
            </a:fld>
            <a:endParaRPr lang="en-US" altLang="x-non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Slide Number Placeholder 3"/>
          <p:cNvSpPr>
            <a:spLocks noGrp="1"/>
          </p:cNvSpPr>
          <p:nvPr>
            <p:ph type="sldNum" sz="quarter" idx="12"/>
          </p:nvPr>
        </p:nvSpPr>
        <p:spPr/>
        <p:txBody>
          <a:bodyPr/>
          <a:lstStyle>
            <a:lvl1pPr>
              <a:defRPr/>
            </a:lvl1pPr>
          </a:lstStyle>
          <a:p>
            <a:pPr>
              <a:defRPr/>
            </a:pPr>
            <a:fld id="{71A5E7D8-EA78-44FD-8E8D-A5712C6F70CB}" type="slidenum">
              <a:rPr lang="en-US" altLang="x-none"/>
            </a:fld>
            <a:endParaRPr lang="en-US" altLang="x-non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435100"/>
            <a:ext cx="3008313" cy="1162050"/>
          </a:xfrm>
        </p:spPr>
        <p:txBody>
          <a:bodyPr anchor="b"/>
          <a:lstStyle>
            <a:lvl1pPr algn="l">
              <a:defRPr sz="2000" b="0"/>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2597150"/>
            <a:ext cx="3008313" cy="352901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9979448F-7618-44A0-8E14-3F998C2C42ED}" type="slidenum">
              <a:rPr lang="en-US" altLang="x-none"/>
            </a:fld>
            <a:endParaRPr lang="en-US" altLang="x-none">
              <a:solidFill>
                <a:srgbClr val="88A44D"/>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0"/>
            </a:lvl1pPr>
          </a:lstStyle>
          <a:p>
            <a:r>
              <a:rPr lang="en-US"/>
              <a:t>Click to edit Master title style</a:t>
            </a:r>
            <a:endParaRPr lang="en-US"/>
          </a:p>
        </p:txBody>
      </p:sp>
      <p:sp>
        <p:nvSpPr>
          <p:cNvPr id="3" name="Picture Placeholder 2"/>
          <p:cNvSpPr>
            <a:spLocks noGrp="1"/>
          </p:cNvSpPr>
          <p:nvPr>
            <p:ph type="pic" idx="1"/>
          </p:nvPr>
        </p:nvSpPr>
        <p:spPr>
          <a:xfrm>
            <a:off x="1792288" y="1493297"/>
            <a:ext cx="5486400" cy="3234277"/>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7" name="Slide Number Placeholder 6"/>
          <p:cNvSpPr>
            <a:spLocks noGrp="1"/>
          </p:cNvSpPr>
          <p:nvPr>
            <p:ph type="sldNum" sz="quarter" idx="12"/>
          </p:nvPr>
        </p:nvSpPr>
        <p:spPr/>
        <p:txBody>
          <a:bodyPr/>
          <a:lstStyle>
            <a:lvl1pPr>
              <a:defRPr/>
            </a:lvl1pPr>
          </a:lstStyle>
          <a:p>
            <a:pPr>
              <a:defRPr/>
            </a:pPr>
            <a:fld id="{09204B69-5E52-4854-B822-3005DC87C40D}" type="slidenum">
              <a:rPr lang="en-US" altLang="x-none"/>
            </a:fld>
            <a:endParaRPr lang="en-US" altLang="x-none"/>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09800" y="274638"/>
            <a:ext cx="6477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endParaRPr lang="en-US" altLang="en-US"/>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6D6D6B"/>
                </a:solidFill>
                <a:latin typeface="Calibri" charset="0"/>
                <a:ea typeface="MS PGothic" panose="020B0600070205080204" pitchFamily="34" charset="-128"/>
              </a:defRPr>
            </a:lvl1pPr>
          </a:lstStyle>
          <a:p>
            <a:pPr>
              <a:defRPr/>
            </a:pPr>
            <a:fld id="{F9AE17D2-0039-4CB8-9C37-F4EEB46B9D21}" type="slidenum">
              <a:rPr lang="en-US" altLang="x-none"/>
            </a:fld>
            <a:endParaRPr lang="en-US" altLang="x-none"/>
          </a:p>
        </p:txBody>
      </p:sp>
      <p:sp>
        <p:nvSpPr>
          <p:cNvPr id="1032" name="TextBox 10"/>
          <p:cNvSpPr txBox="1">
            <a:spLocks noChangeArrowheads="1"/>
          </p:cNvSpPr>
          <p:nvPr/>
        </p:nvSpPr>
        <p:spPr bwMode="auto">
          <a:xfrm>
            <a:off x="457200" y="6361113"/>
            <a:ext cx="28590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90204" pitchFamily="34" charset="0"/>
                <a:ea typeface="MS PGothic" panose="020B0600070205080204" pitchFamily="34" charset="-128"/>
              </a:defRPr>
            </a:lvl1pPr>
            <a:lvl2pPr marL="742950" indent="-285750">
              <a:defRPr>
                <a:solidFill>
                  <a:schemeClr val="tx1"/>
                </a:solidFill>
                <a:latin typeface="Arial" panose="020B0604020202090204" pitchFamily="34" charset="0"/>
                <a:ea typeface="MS PGothic" panose="020B0600070205080204" pitchFamily="34" charset="-128"/>
              </a:defRPr>
            </a:lvl2pPr>
            <a:lvl3pPr marL="1143000" indent="-228600">
              <a:defRPr>
                <a:solidFill>
                  <a:schemeClr val="tx1"/>
                </a:solidFill>
                <a:latin typeface="Arial" panose="020B0604020202090204" pitchFamily="34" charset="0"/>
                <a:ea typeface="MS PGothic" panose="020B0600070205080204" pitchFamily="34" charset="-128"/>
              </a:defRPr>
            </a:lvl3pPr>
            <a:lvl4pPr marL="1600200" indent="-228600">
              <a:defRPr>
                <a:solidFill>
                  <a:schemeClr val="tx1"/>
                </a:solidFill>
                <a:latin typeface="Arial" panose="020B0604020202090204" pitchFamily="34" charset="0"/>
                <a:ea typeface="MS PGothic" panose="020B0600070205080204" pitchFamily="34" charset="-128"/>
              </a:defRPr>
            </a:lvl4pPr>
            <a:lvl5pPr marL="2057400" indent="-228600">
              <a:defRPr>
                <a:solidFill>
                  <a:schemeClr val="tx1"/>
                </a:solidFill>
                <a:latin typeface="Arial" panose="020B0604020202090204" pitchFamily="34" charset="0"/>
                <a:ea typeface="MS PGothic"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90204" pitchFamily="34" charset="0"/>
                <a:ea typeface="MS PGothic" panose="020B0600070205080204" pitchFamily="34" charset="-128"/>
              </a:defRPr>
            </a:lvl9pPr>
          </a:lstStyle>
          <a:p>
            <a:pPr eaLnBrk="1" hangingPunct="1">
              <a:defRPr/>
            </a:pPr>
            <a:endParaRPr lang="en-US" altLang="en-US">
              <a:latin typeface="Calibri" charset="0"/>
            </a:endParaRPr>
          </a:p>
        </p:txBody>
      </p:sp>
      <p:pic>
        <p:nvPicPr>
          <p:cNvPr id="7" name="Picture 6" descr="Logo, company name&#10;&#10;Description automatically generated"/>
          <p:cNvPicPr>
            <a:picLocks noChangeAspect="1"/>
          </p:cNvPicPr>
          <p:nvPr userDrawn="1"/>
        </p:nvPicPr>
        <p:blipFill>
          <a:blip r:embed="rId12"/>
          <a:stretch>
            <a:fillRect/>
          </a:stretch>
        </p:blipFill>
        <p:spPr>
          <a:xfrm>
            <a:off x="357664" y="81598"/>
            <a:ext cx="1529080" cy="152908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p:titleStyle>
    <p:bodyStyle>
      <a:lvl1pPr marL="342900" indent="-342900" algn="l" defTabSz="457200" rtl="0" eaLnBrk="0" fontAlgn="base" hangingPunct="0">
        <a:spcBef>
          <a:spcPct val="20000"/>
        </a:spcBef>
        <a:spcAft>
          <a:spcPct val="0"/>
        </a:spcAft>
        <a:buFont typeface="Arial" panose="020B0604020202090204" pitchFamily="34" charset="0"/>
        <a:buChar char="•"/>
        <a:defRPr sz="3200" kern="1200">
          <a:solidFill>
            <a:schemeClr val="tx1"/>
          </a:solidFill>
          <a:latin typeface="Arial" panose="020B0604020202090204"/>
          <a:ea typeface="MS PGothic" panose="020B0600070205080204" pitchFamily="34" charset="-128"/>
          <a:cs typeface="Arial" panose="020B0604020202090204"/>
        </a:defRPr>
      </a:lvl1pPr>
      <a:lvl2pPr marL="742950" indent="-285750" algn="l" defTabSz="457200" rtl="0" eaLnBrk="0" fontAlgn="base" hangingPunct="0">
        <a:spcBef>
          <a:spcPct val="20000"/>
        </a:spcBef>
        <a:spcAft>
          <a:spcPct val="0"/>
        </a:spcAft>
        <a:buFont typeface="Arial" panose="020B0604020202090204" pitchFamily="34" charset="0"/>
        <a:buChar char="•"/>
        <a:defRPr sz="2800" kern="1200">
          <a:solidFill>
            <a:schemeClr val="tx1"/>
          </a:solidFill>
          <a:latin typeface="Arial" panose="020B0604020202090204"/>
          <a:ea typeface="MS PGothic" panose="020B0600070205080204" pitchFamily="34" charset="-128"/>
          <a:cs typeface="Arial" panose="020B0604020202090204"/>
        </a:defRPr>
      </a:lvl2pPr>
      <a:lvl3pPr marL="1143000" indent="-228600" algn="l" defTabSz="457200" rtl="0" eaLnBrk="0" fontAlgn="base" hangingPunct="0">
        <a:spcBef>
          <a:spcPct val="20000"/>
        </a:spcBef>
        <a:spcAft>
          <a:spcPct val="0"/>
        </a:spcAft>
        <a:buFont typeface="Lucida Grande" panose="020B0600040502020204" pitchFamily="4" charset="0"/>
        <a:buChar char="–"/>
        <a:defRPr sz="2400" kern="1200">
          <a:solidFill>
            <a:schemeClr val="tx1"/>
          </a:solidFill>
          <a:latin typeface="Arial" panose="020B0604020202090204"/>
          <a:ea typeface="MS PGothic" panose="020B0600070205080204" pitchFamily="34" charset="-128"/>
          <a:cs typeface="Arial" panose="020B0604020202090204"/>
        </a:defRPr>
      </a:lvl3pPr>
      <a:lvl4pPr marL="1600200" indent="-228600" algn="l" defTabSz="457200" rtl="0" eaLnBrk="0" fontAlgn="base" hangingPunct="0">
        <a:spcBef>
          <a:spcPct val="20000"/>
        </a:spcBef>
        <a:spcAft>
          <a:spcPct val="0"/>
        </a:spcAft>
        <a:buFont typeface="Arial" panose="020B0604020202090204" pitchFamily="34" charset="0"/>
        <a:buChar char="•"/>
        <a:defRPr sz="2000" kern="1200">
          <a:solidFill>
            <a:schemeClr val="tx1"/>
          </a:solidFill>
          <a:latin typeface="Arial" panose="020B0604020202090204"/>
          <a:ea typeface="MS PGothic" panose="020B0600070205080204" pitchFamily="34" charset="-128"/>
          <a:cs typeface="Arial" panose="020B0604020202090204"/>
        </a:defRPr>
      </a:lvl4pPr>
      <a:lvl5pPr marL="2057400" indent="-228600" algn="l" defTabSz="457200" rtl="0" eaLnBrk="0" fontAlgn="base" hangingPunct="0">
        <a:spcBef>
          <a:spcPct val="20000"/>
        </a:spcBef>
        <a:spcAft>
          <a:spcPct val="0"/>
        </a:spcAft>
        <a:buFont typeface="Arial" panose="020B0604020202090204" pitchFamily="34" charset="0"/>
        <a:buChar char="»"/>
        <a:defRPr sz="2000" kern="1200">
          <a:solidFill>
            <a:schemeClr val="tx1"/>
          </a:solidFill>
          <a:latin typeface="Arial" panose="020B0604020202090204"/>
          <a:ea typeface="MS PGothic" panose="020B0600070205080204" pitchFamily="34" charset="-128"/>
          <a:cs typeface="Arial" panose="020B0604020202090204"/>
        </a:defRPr>
      </a:lvl5pPr>
      <a:lvl6pPr marL="25146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1.xml"/><Relationship Id="rId6" Type="http://schemas.microsoft.com/office/2007/relationships/hdphoto" Target="../media/image32.wdp"/><Relationship Id="rId5" Type="http://schemas.openxmlformats.org/officeDocument/2006/relationships/image" Target="../media/image31.png"/><Relationship Id="rId4" Type="http://schemas.microsoft.com/office/2007/relationships/hdphoto" Target="../media/image30.wdp"/><Relationship Id="rId3" Type="http://schemas.openxmlformats.org/officeDocument/2006/relationships/image" Target="../media/image29.png"/><Relationship Id="rId2" Type="http://schemas.microsoft.com/office/2007/relationships/hdphoto" Target="../media/image28.wdp"/><Relationship Id="rId1"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6.xml"/><Relationship Id="rId7" Type="http://schemas.openxmlformats.org/officeDocument/2006/relationships/slideLayout" Target="../slideLayouts/slideLayout1.xml"/><Relationship Id="rId6" Type="http://schemas.microsoft.com/office/2007/relationships/hdphoto" Target="../media/image37.wdp"/><Relationship Id="rId5" Type="http://schemas.openxmlformats.org/officeDocument/2006/relationships/image" Target="../media/image31.png"/><Relationship Id="rId4" Type="http://schemas.microsoft.com/office/2007/relationships/hdphoto" Target="../media/image36.wdp"/><Relationship Id="rId3" Type="http://schemas.openxmlformats.org/officeDocument/2006/relationships/image" Target="../media/image35.png"/><Relationship Id="rId2" Type="http://schemas.microsoft.com/office/2007/relationships/hdphoto" Target="../media/image34.wdp"/><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1.xml"/><Relationship Id="rId6" Type="http://schemas.microsoft.com/office/2007/relationships/hdphoto" Target="../media/image42.wdp"/><Relationship Id="rId5" Type="http://schemas.openxmlformats.org/officeDocument/2006/relationships/image" Target="../media/image31.png"/><Relationship Id="rId4" Type="http://schemas.microsoft.com/office/2007/relationships/hdphoto" Target="../media/image41.wdp"/><Relationship Id="rId3" Type="http://schemas.openxmlformats.org/officeDocument/2006/relationships/image" Target="../media/image40.png"/><Relationship Id="rId2" Type="http://schemas.microsoft.com/office/2007/relationships/hdphoto" Target="../media/image39.wdp"/><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4.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4.xml"/><Relationship Id="rId3" Type="http://schemas.openxmlformats.org/officeDocument/2006/relationships/tags" Target="../tags/tag1.xml"/><Relationship Id="rId2" Type="http://schemas.openxmlformats.org/officeDocument/2006/relationships/image" Target="../media/image47.png"/><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8" Type="http://schemas.openxmlformats.org/officeDocument/2006/relationships/notesSlide" Target="../notesSlides/notesSlide4.xml"/><Relationship Id="rId17" Type="http://schemas.openxmlformats.org/officeDocument/2006/relationships/slideLayout" Target="../slideLayouts/slideLayout4.xml"/><Relationship Id="rId16" Type="http://schemas.openxmlformats.org/officeDocument/2006/relationships/image" Target="../media/image18.png"/><Relationship Id="rId15" Type="http://schemas.openxmlformats.org/officeDocument/2006/relationships/image" Target="../media/image17.png"/><Relationship Id="rId14" Type="http://schemas.openxmlformats.org/officeDocument/2006/relationships/image" Target="../media/image16.pn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桌子上放着许多物品&#10;&#10;低可信度描述已自动生成"/>
          <p:cNvPicPr>
            <a:picLocks noChangeAspect="1"/>
          </p:cNvPicPr>
          <p:nvPr/>
        </p:nvPicPr>
        <p:blipFill>
          <a:blip r:embed="rId1"/>
          <a:stretch>
            <a:fillRect/>
          </a:stretch>
        </p:blipFill>
        <p:spPr>
          <a:xfrm>
            <a:off x="-1249115" y="0"/>
            <a:ext cx="11642229" cy="6858000"/>
          </a:xfrm>
          <a:prstGeom prst="rect">
            <a:avLst/>
          </a:prstGeom>
        </p:spPr>
      </p:pic>
      <p:sp>
        <p:nvSpPr>
          <p:cNvPr id="2" name="Title 1"/>
          <p:cNvSpPr>
            <a:spLocks noGrp="1"/>
          </p:cNvSpPr>
          <p:nvPr>
            <p:ph type="ctrTitle"/>
          </p:nvPr>
        </p:nvSpPr>
        <p:spPr>
          <a:xfrm>
            <a:off x="685800" y="1891403"/>
            <a:ext cx="7772400" cy="1470025"/>
          </a:xfrm>
        </p:spPr>
        <p:txBody>
          <a:bodyPr/>
          <a:lstStyle/>
          <a:p>
            <a:r>
              <a:rPr lang="en-US" altLang="zh-CN" sz="4000" dirty="0">
                <a:solidFill>
                  <a:schemeClr val="bg1"/>
                </a:solidFill>
                <a:latin typeface="+mj-lt"/>
              </a:rPr>
              <a:t>Group</a:t>
            </a:r>
            <a:r>
              <a:rPr lang="zh-CN" altLang="en-US" sz="4000" dirty="0">
                <a:solidFill>
                  <a:schemeClr val="bg1"/>
                </a:solidFill>
                <a:latin typeface="+mj-lt"/>
              </a:rPr>
              <a:t> </a:t>
            </a:r>
            <a:r>
              <a:rPr lang="en-US" altLang="zh-CN" sz="4000" dirty="0">
                <a:solidFill>
                  <a:schemeClr val="bg1"/>
                </a:solidFill>
                <a:latin typeface="+mj-lt"/>
              </a:rPr>
              <a:t>6</a:t>
            </a:r>
            <a:br>
              <a:rPr lang="en-US" altLang="zh-CN" sz="4000" dirty="0">
                <a:solidFill>
                  <a:schemeClr val="bg1"/>
                </a:solidFill>
                <a:latin typeface="+mj-lt"/>
              </a:rPr>
            </a:br>
            <a:r>
              <a:rPr lang="en-US" altLang="zh-CN" b="1" dirty="0" err="1">
                <a:solidFill>
                  <a:schemeClr val="bg1"/>
                </a:solidFill>
                <a:effectLst/>
                <a:latin typeface="Times New Roman" panose="02020603050405020304" pitchFamily="18" charset="0"/>
                <a:ea typeface="Times New Roman" panose="02020603050405020304" pitchFamily="18" charset="0"/>
              </a:rPr>
              <a:t>SkinCare</a:t>
            </a:r>
            <a:r>
              <a:rPr lang="en-US" altLang="zh-CN" b="1" dirty="0">
                <a:solidFill>
                  <a:schemeClr val="bg1"/>
                </a:solidFill>
                <a:effectLst/>
                <a:latin typeface="Times New Roman" panose="02020603050405020304" pitchFamily="18" charset="0"/>
                <a:ea typeface="Times New Roman" panose="02020603050405020304" pitchFamily="18" charset="0"/>
              </a:rPr>
              <a:t> Products Database</a:t>
            </a:r>
            <a:r>
              <a:rPr lang="zh-CN" altLang="zh-CN" dirty="0">
                <a:solidFill>
                  <a:schemeClr val="bg1"/>
                </a:solidFill>
                <a:effectLst/>
              </a:rPr>
              <a:t> </a:t>
            </a:r>
            <a:endParaRPr lang="en-US" dirty="0">
              <a:solidFill>
                <a:schemeClr val="bg1"/>
              </a:solidFill>
              <a:latin typeface="+mj-lt"/>
            </a:endParaRPr>
          </a:p>
        </p:txBody>
      </p:sp>
      <p:sp>
        <p:nvSpPr>
          <p:cNvPr id="3" name="Subtitle 2"/>
          <p:cNvSpPr>
            <a:spLocks noGrp="1"/>
          </p:cNvSpPr>
          <p:nvPr>
            <p:ph type="subTitle" idx="1"/>
          </p:nvPr>
        </p:nvSpPr>
        <p:spPr>
          <a:xfrm>
            <a:off x="1028538" y="3861275"/>
            <a:ext cx="7086600" cy="451884"/>
          </a:xfrm>
        </p:spPr>
        <p:txBody>
          <a:bodyPr/>
          <a:lstStyle/>
          <a:p>
            <a:r>
              <a:rPr lang="en-US" altLang="zh-CN" sz="1800" b="1" dirty="0" err="1">
                <a:solidFill>
                  <a:schemeClr val="bg1">
                    <a:lumMod val="85000"/>
                  </a:schemeClr>
                </a:solidFill>
                <a:latin typeface="+mn-lt"/>
              </a:rPr>
              <a:t>Sungmin</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Ko, Qi</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Li, </a:t>
            </a:r>
            <a:r>
              <a:rPr lang="en-US" altLang="zh-CN" sz="1800" b="1" dirty="0" err="1">
                <a:solidFill>
                  <a:schemeClr val="bg1">
                    <a:lumMod val="85000"/>
                  </a:schemeClr>
                </a:solidFill>
                <a:latin typeface="+mn-lt"/>
              </a:rPr>
              <a:t>Siyu</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Liu,</a:t>
            </a:r>
            <a:r>
              <a:rPr lang="zh-CN" altLang="en-US" sz="1800" b="1" dirty="0">
                <a:solidFill>
                  <a:schemeClr val="bg1">
                    <a:lumMod val="85000"/>
                  </a:schemeClr>
                </a:solidFill>
                <a:latin typeface="+mn-lt"/>
              </a:rPr>
              <a:t> </a:t>
            </a:r>
            <a:r>
              <a:rPr lang="en-US" altLang="zh-CN" sz="1800" b="1" dirty="0" err="1">
                <a:solidFill>
                  <a:schemeClr val="bg1">
                    <a:lumMod val="85000"/>
                  </a:schemeClr>
                </a:solidFill>
                <a:latin typeface="+mn-lt"/>
              </a:rPr>
              <a:t>Yulin</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Hou,</a:t>
            </a:r>
            <a:r>
              <a:rPr lang="zh-CN" altLang="en-US" sz="1800" b="1" dirty="0">
                <a:solidFill>
                  <a:schemeClr val="bg1">
                    <a:lumMod val="85000"/>
                  </a:schemeClr>
                </a:solidFill>
                <a:latin typeface="+mn-lt"/>
              </a:rPr>
              <a:t> </a:t>
            </a:r>
            <a:r>
              <a:rPr lang="en-US" altLang="zh-CN" sz="1800" b="1" dirty="0" err="1">
                <a:solidFill>
                  <a:schemeClr val="bg1">
                    <a:lumMod val="85000"/>
                  </a:schemeClr>
                </a:solidFill>
                <a:latin typeface="+mn-lt"/>
              </a:rPr>
              <a:t>Xiaoyang</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Ye,</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Yuexin</a:t>
            </a:r>
            <a:r>
              <a:rPr lang="zh-CN" altLang="en-US" sz="1800" b="1" dirty="0">
                <a:solidFill>
                  <a:schemeClr val="bg1">
                    <a:lumMod val="85000"/>
                  </a:schemeClr>
                </a:solidFill>
                <a:latin typeface="+mn-lt"/>
              </a:rPr>
              <a:t> </a:t>
            </a:r>
            <a:r>
              <a:rPr lang="en-US" altLang="zh-CN" sz="1800" b="1" dirty="0">
                <a:solidFill>
                  <a:schemeClr val="bg1">
                    <a:lumMod val="85000"/>
                  </a:schemeClr>
                </a:solidFill>
                <a:latin typeface="+mn-lt"/>
              </a:rPr>
              <a:t>Ma</a:t>
            </a:r>
            <a:endParaRPr lang="en-US" altLang="zh-CN" sz="1800" b="1" dirty="0">
              <a:solidFill>
                <a:schemeClr val="bg1">
                  <a:lumMod val="85000"/>
                </a:schemeClr>
              </a:solidFill>
              <a:latin typeface="+mn-lt"/>
            </a:endParaRPr>
          </a:p>
        </p:txBody>
      </p:sp>
      <p:sp>
        <p:nvSpPr>
          <p:cNvPr id="4" name="灯片编号占位符 3"/>
          <p:cNvSpPr>
            <a:spLocks noGrp="1"/>
          </p:cNvSpPr>
          <p:nvPr>
            <p:ph type="sldNum" sz="quarter" idx="12"/>
          </p:nvPr>
        </p:nvSpPr>
        <p:spPr/>
        <p:txBody>
          <a:bodyPr/>
          <a:lstStyle/>
          <a:p>
            <a:pPr>
              <a:defRPr/>
            </a:pPr>
            <a:fld id="{97269BB5-6EAB-4753-B1DD-7FD817689FEB}" type="slidenum">
              <a:rPr lang="en-US" altLang="x-none" smtClean="0"/>
            </a:fld>
            <a:endParaRPr lang="en-US" altLang="x-none">
              <a:solidFill>
                <a:srgbClr val="88A44D"/>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88196" y="1638300"/>
            <a:ext cx="7225904" cy="1790700"/>
          </a:xfrm>
        </p:spPr>
        <p:txBody>
          <a:bodyPr>
            <a:normAutofit/>
          </a:bodyPr>
          <a:lstStyle/>
          <a:p>
            <a:pPr algn="l"/>
            <a:r>
              <a:rPr kumimoji="1" lang="en-US" altLang="zh-CN" b="1" dirty="0"/>
              <a:t>02 </a:t>
            </a:r>
            <a:r>
              <a:rPr kumimoji="1" lang="en-US" altLang="zh-CN" dirty="0"/>
              <a:t>    </a:t>
            </a:r>
            <a:r>
              <a:rPr kumimoji="1" lang="en-US" altLang="zh-CN" b="1" dirty="0"/>
              <a:t>ERD Design</a:t>
            </a:r>
            <a:endParaRPr kumimoji="1" lang="zh-CN" altLang="en-US" b="1" dirty="0"/>
          </a:p>
        </p:txBody>
      </p:sp>
      <p:sp>
        <p:nvSpPr>
          <p:cNvPr id="3" name="副标题 2"/>
          <p:cNvSpPr>
            <a:spLocks noGrp="1"/>
          </p:cNvSpPr>
          <p:nvPr>
            <p:ph type="subTitle" idx="1"/>
          </p:nvPr>
        </p:nvSpPr>
        <p:spPr>
          <a:xfrm>
            <a:off x="488196" y="4124094"/>
            <a:ext cx="8485322" cy="990347"/>
          </a:xfrm>
        </p:spPr>
        <p:style>
          <a:lnRef idx="2">
            <a:schemeClr val="dk1"/>
          </a:lnRef>
          <a:fillRef idx="1">
            <a:schemeClr val="lt1"/>
          </a:fillRef>
          <a:effectRef idx="0">
            <a:schemeClr val="dk1"/>
          </a:effectRef>
          <a:fontRef idx="minor">
            <a:schemeClr val="dk1"/>
          </a:fontRef>
        </p:style>
        <p:txBody>
          <a:bodyPr/>
          <a:lstStyle/>
          <a:p>
            <a:pPr marL="257175" indent="-257175" algn="just">
              <a:buFont typeface="Arial" panose="020B0604020202090204" pitchFamily="34" charset="0"/>
              <a:buChar char="•"/>
            </a:pPr>
            <a:r>
              <a:rPr kumimoji="1" lang="en-US" altLang="zh-CN" sz="2800" dirty="0"/>
              <a:t>Give us a better look at the different relationships between the stored data in our database.</a:t>
            </a:r>
            <a:endParaRPr kumimoji="1" lang="zh-CN" altLang="en-US" sz="2800" dirty="0"/>
          </a:p>
        </p:txBody>
      </p:sp>
      <p:sp>
        <p:nvSpPr>
          <p:cNvPr id="4" name="灯片编号占位符 3"/>
          <p:cNvSpPr>
            <a:spLocks noGrp="1"/>
          </p:cNvSpPr>
          <p:nvPr>
            <p:ph type="sldNum" sz="quarter" idx="12"/>
          </p:nvPr>
        </p:nvSpPr>
        <p:spPr/>
        <p:txBody>
          <a:bodyPr/>
          <a:lstStyle/>
          <a:p>
            <a:pPr>
              <a:defRPr/>
            </a:pPr>
            <a:fld id="{97269BB5-6EAB-4753-B1DD-7FD817689FEB}" type="slidenum">
              <a:rPr lang="en-US" altLang="x-none" smtClean="0"/>
            </a:fld>
            <a:endParaRPr lang="en-US" altLang="x-none">
              <a:solidFill>
                <a:srgbClr val="88A44D"/>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a:spLocks noGrp="1"/>
          </p:cNvSpPr>
          <p:nvPr/>
        </p:nvSpPr>
        <p:spPr bwMode="auto">
          <a:xfrm>
            <a:off x="108549" y="2055263"/>
            <a:ext cx="9035451" cy="52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Font typeface="Arial" panose="020B0604020202090204" pitchFamily="34" charset="0"/>
              <a:buChar char="•"/>
              <a:defRPr sz="2800" kern="1200">
                <a:solidFill>
                  <a:schemeClr val="tx1"/>
                </a:solidFill>
                <a:latin typeface="Arial" panose="020B0604020202090204"/>
                <a:ea typeface="MS PGothic" panose="020B0600070205080204" pitchFamily="34" charset="-128"/>
                <a:cs typeface="Arial" panose="020B0604020202090204"/>
              </a:defRPr>
            </a:lvl1pPr>
            <a:lvl2pPr marL="742950" indent="-285750" algn="l" defTabSz="457200" rtl="0" eaLnBrk="0" fontAlgn="base" hangingPunct="0">
              <a:spcBef>
                <a:spcPct val="20000"/>
              </a:spcBef>
              <a:spcAft>
                <a:spcPct val="0"/>
              </a:spcAft>
              <a:buFont typeface="Arial" panose="020B0604020202090204" pitchFamily="34" charset="0"/>
              <a:buChar char="•"/>
              <a:defRPr sz="2400" kern="1200">
                <a:solidFill>
                  <a:schemeClr val="tx1"/>
                </a:solidFill>
                <a:latin typeface="Arial" panose="020B0604020202090204"/>
                <a:ea typeface="MS PGothic" panose="020B0600070205080204" pitchFamily="34" charset="-128"/>
                <a:cs typeface="Arial" panose="020B0604020202090204"/>
              </a:defRPr>
            </a:lvl2pPr>
            <a:lvl3pPr marL="1143000" indent="-228600" algn="l" defTabSz="457200" rtl="0" eaLnBrk="0" fontAlgn="base" hangingPunct="0">
              <a:spcBef>
                <a:spcPct val="20000"/>
              </a:spcBef>
              <a:spcAft>
                <a:spcPct val="0"/>
              </a:spcAft>
              <a:buFont typeface="Lucida Grande" panose="020B0600040502020204" pitchFamily="4" charset="0"/>
              <a:buChar char="–"/>
              <a:defRPr sz="2000" kern="1200">
                <a:solidFill>
                  <a:schemeClr val="tx1"/>
                </a:solidFill>
                <a:latin typeface="Arial" panose="020B0604020202090204"/>
                <a:ea typeface="MS PGothic" panose="020B0600070205080204" pitchFamily="34" charset="-128"/>
                <a:cs typeface="Arial" panose="020B0604020202090204"/>
              </a:defRPr>
            </a:lvl3pPr>
            <a:lvl4pPr marL="1600200" indent="-228600" algn="l" defTabSz="457200" rtl="0" eaLnBrk="0" fontAlgn="base" hangingPunct="0">
              <a:spcBef>
                <a:spcPct val="20000"/>
              </a:spcBef>
              <a:spcAft>
                <a:spcPct val="0"/>
              </a:spcAft>
              <a:buFont typeface="Arial" panose="020B0604020202090204" pitchFamily="34" charset="0"/>
              <a:buChar char="•"/>
              <a:defRPr sz="1800" kern="1200">
                <a:solidFill>
                  <a:schemeClr val="tx1"/>
                </a:solidFill>
                <a:latin typeface="Arial" panose="020B0604020202090204"/>
                <a:ea typeface="MS PGothic" panose="020B0600070205080204" pitchFamily="34" charset="-128"/>
                <a:cs typeface="Arial" panose="020B0604020202090204"/>
              </a:defRPr>
            </a:lvl4pPr>
            <a:lvl5pPr marL="2057400" indent="-228600" algn="l" defTabSz="457200" rtl="0" eaLnBrk="0" fontAlgn="base" hangingPunct="0">
              <a:spcBef>
                <a:spcPct val="20000"/>
              </a:spcBef>
              <a:spcAft>
                <a:spcPct val="0"/>
              </a:spcAft>
              <a:buFont typeface="Arial" panose="020B0604020202090204" pitchFamily="34" charset="0"/>
              <a:buChar char="»"/>
              <a:defRPr sz="1800" kern="1200">
                <a:solidFill>
                  <a:schemeClr val="tx1"/>
                </a:solidFill>
                <a:latin typeface="Arial" panose="020B0604020202090204"/>
                <a:ea typeface="MS PGothic" panose="020B0600070205080204" pitchFamily="34" charset="-128"/>
                <a:cs typeface="Arial" panose="020B0604020202090204"/>
              </a:defRPr>
            </a:lvl5pPr>
            <a:lvl6pPr marL="25146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9pPr>
          </a:lstStyle>
          <a:p>
            <a:pPr marL="457200" lvl="1" indent="0">
              <a:buNone/>
            </a:pPr>
            <a:endParaRPr lang="en-US" sz="1400" dirty="0">
              <a:ea typeface="MS PGothic"/>
            </a:endParaRPr>
          </a:p>
          <a:p>
            <a:pPr marL="514350" indent="-457200">
              <a:buAutoNum type="arabicParenR"/>
            </a:pPr>
            <a:endParaRPr lang="en-US" altLang="en-US" sz="2000" dirty="0">
              <a:ea typeface="MS PGothic"/>
            </a:endParaRPr>
          </a:p>
          <a:p>
            <a:pPr marL="57150" indent="0">
              <a:buNone/>
            </a:pPr>
            <a:endParaRPr lang="en-US" altLang="en-US" sz="2000" dirty="0">
              <a:ea typeface="MS PGothic"/>
            </a:endParaRPr>
          </a:p>
          <a:p>
            <a:pPr marL="57150" indent="0">
              <a:buNone/>
            </a:pPr>
            <a:endParaRPr lang="en-US" altLang="en-US" sz="2000" dirty="0">
              <a:ea typeface="MS PGothic"/>
            </a:endParaRPr>
          </a:p>
        </p:txBody>
      </p:sp>
      <p:sp>
        <p:nvSpPr>
          <p:cNvPr id="11" name="Title 3"/>
          <p:cNvSpPr>
            <a:spLocks noGrp="1"/>
          </p:cNvSpPr>
          <p:nvPr/>
        </p:nvSpPr>
        <p:spPr bwMode="auto">
          <a:xfrm>
            <a:off x="1689964" y="347985"/>
            <a:ext cx="65528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ea typeface="MS PGothic"/>
              </a:rPr>
              <a:t>ERD</a:t>
            </a:r>
            <a:endParaRPr lang="en-US" altLang="zh-CN" dirty="0">
              <a:ea typeface="MS PGothic"/>
            </a:endParaRPr>
          </a:p>
        </p:txBody>
      </p:sp>
      <p:pic>
        <p:nvPicPr>
          <p:cNvPr id="8" name="图片 7" descr="123"/>
          <p:cNvPicPr>
            <a:picLocks noChangeAspect="1"/>
          </p:cNvPicPr>
          <p:nvPr/>
        </p:nvPicPr>
        <p:blipFill>
          <a:blip r:embed="rId1"/>
          <a:stretch>
            <a:fillRect/>
          </a:stretch>
        </p:blipFill>
        <p:spPr>
          <a:xfrm>
            <a:off x="739140" y="1383030"/>
            <a:ext cx="7665720" cy="530034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39366" y="1731087"/>
            <a:ext cx="7225904" cy="1790700"/>
          </a:xfrm>
        </p:spPr>
        <p:txBody>
          <a:bodyPr>
            <a:normAutofit/>
          </a:bodyPr>
          <a:lstStyle/>
          <a:p>
            <a:pPr algn="l"/>
            <a:r>
              <a:rPr kumimoji="1" lang="en-US" altLang="zh-CN" b="1" dirty="0"/>
              <a:t>03 </a:t>
            </a:r>
            <a:br>
              <a:rPr kumimoji="1" lang="en-US" altLang="zh-CN" b="1" dirty="0"/>
            </a:br>
            <a:r>
              <a:rPr kumimoji="1" lang="en-US" altLang="zh-CN" b="1" dirty="0"/>
              <a:t>The SQL DDL Statements for implementing our Database</a:t>
            </a:r>
            <a:endParaRPr kumimoji="1" lang="zh-CN" altLang="en-US" b="1" dirty="0"/>
          </a:p>
        </p:txBody>
      </p:sp>
      <p:sp>
        <p:nvSpPr>
          <p:cNvPr id="3" name="副标题 2"/>
          <p:cNvSpPr>
            <a:spLocks noGrp="1"/>
          </p:cNvSpPr>
          <p:nvPr>
            <p:ph type="subTitle" idx="1"/>
          </p:nvPr>
        </p:nvSpPr>
        <p:spPr>
          <a:xfrm>
            <a:off x="639366" y="4231563"/>
            <a:ext cx="8353586" cy="1006864"/>
          </a:xfrm>
        </p:spPr>
        <p:style>
          <a:lnRef idx="2">
            <a:schemeClr val="dk1"/>
          </a:lnRef>
          <a:fillRef idx="1">
            <a:schemeClr val="lt1"/>
          </a:fillRef>
          <a:effectRef idx="0">
            <a:schemeClr val="dk1"/>
          </a:effectRef>
          <a:fontRef idx="minor">
            <a:schemeClr val="dk1"/>
          </a:fontRef>
        </p:style>
        <p:txBody>
          <a:bodyPr/>
          <a:lstStyle/>
          <a:p>
            <a:pPr marL="257175" indent="-257175" algn="just">
              <a:buFont typeface="Arial" panose="020B0604020202090204" pitchFamily="34" charset="0"/>
              <a:buChar char="•"/>
            </a:pPr>
            <a:r>
              <a:rPr kumimoji="1" lang="en-US" altLang="zh-CN" sz="2800" dirty="0"/>
              <a:t>Unique scripting allowed our database to accomplish its purpose.</a:t>
            </a:r>
            <a:endParaRPr kumimoji="1" lang="zh-CN" altLang="en-US" sz="2800" dirty="0"/>
          </a:p>
        </p:txBody>
      </p:sp>
      <p:sp>
        <p:nvSpPr>
          <p:cNvPr id="4" name="灯片编号占位符 3"/>
          <p:cNvSpPr>
            <a:spLocks noGrp="1"/>
          </p:cNvSpPr>
          <p:nvPr>
            <p:ph type="sldNum" sz="quarter" idx="12"/>
          </p:nvPr>
        </p:nvSpPr>
        <p:spPr/>
        <p:txBody>
          <a:bodyPr/>
          <a:lstStyle/>
          <a:p>
            <a:pPr>
              <a:defRPr/>
            </a:pPr>
            <a:fld id="{97269BB5-6EAB-4753-B1DD-7FD817689FEB}" type="slidenum">
              <a:rPr lang="en-US" altLang="x-none" smtClean="0"/>
            </a:fld>
            <a:endParaRPr lang="en-US" altLang="x-none">
              <a:solidFill>
                <a:srgbClr val="88A44D"/>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304056" y="1564778"/>
            <a:ext cx="4604147" cy="3124200"/>
          </a:xfrm>
          <a:prstGeom prst="rect">
            <a:avLst/>
          </a:prstGeom>
          <a:ln>
            <a:solidFill>
              <a:schemeClr val="tx1"/>
            </a:solidFill>
          </a:ln>
        </p:spPr>
      </p:pic>
      <p:sp>
        <p:nvSpPr>
          <p:cNvPr id="6" name="文本框 5"/>
          <p:cNvSpPr txBox="1"/>
          <p:nvPr/>
        </p:nvSpPr>
        <p:spPr>
          <a:xfrm>
            <a:off x="5074444" y="2595964"/>
            <a:ext cx="4069556" cy="1061829"/>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Create Database: ProjectGroup6</a:t>
            </a:r>
            <a:endParaRPr kumimoji="1" lang="en-US" altLang="zh-CN" sz="2100" b="1" dirty="0">
              <a:latin typeface="Times New Roman" panose="02020603050405020304" pitchFamily="18" charset="0"/>
              <a:cs typeface="Times New Roman" panose="02020603050405020304" pitchFamily="18" charset="0"/>
            </a:endParaRPr>
          </a:p>
          <a:p>
            <a:endParaRPr kumimoji="1" lang="en-US" altLang="zh-CN" sz="2100" b="1" dirty="0">
              <a:latin typeface="Times New Roman" panose="02020603050405020304" pitchFamily="18" charset="0"/>
              <a:cs typeface="Times New Roman" panose="02020603050405020304" pitchFamily="18" charset="0"/>
            </a:endParaRPr>
          </a:p>
          <a:p>
            <a:r>
              <a:rPr kumimoji="1" lang="en-US" altLang="zh-CN" sz="2100" b="1" dirty="0">
                <a:latin typeface="Times New Roman" panose="02020603050405020304" pitchFamily="18" charset="0"/>
                <a:cs typeface="Times New Roman" panose="02020603050405020304" pitchFamily="18" charset="0"/>
              </a:rPr>
              <a:t>Create Schemas: Cosmetics</a:t>
            </a:r>
            <a:endParaRPr kumimoji="1" lang="en-US" altLang="zh-CN" sz="2100" b="1"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304056" y="4836119"/>
            <a:ext cx="4604147" cy="1924050"/>
          </a:xfrm>
          <a:prstGeom prst="rect">
            <a:avLst/>
          </a:prstGeom>
          <a:ln>
            <a:solidFill>
              <a:schemeClr val="tx1"/>
            </a:solidFill>
          </a:ln>
        </p:spPr>
      </p:pic>
      <p:sp>
        <p:nvSpPr>
          <p:cNvPr id="8" name="矩形 7"/>
          <p:cNvSpPr/>
          <p:nvPr/>
        </p:nvSpPr>
        <p:spPr>
          <a:xfrm>
            <a:off x="564979" y="5377791"/>
            <a:ext cx="2811575" cy="13324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9" name="矩形 8"/>
          <p:cNvSpPr/>
          <p:nvPr/>
        </p:nvSpPr>
        <p:spPr>
          <a:xfrm>
            <a:off x="777254" y="6030936"/>
            <a:ext cx="4072957" cy="133241"/>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Title 3"/>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latin typeface="Arial" panose="020B0604020202090204" pitchFamily="34" charset="0"/>
                <a:ea typeface="MS PGothic" panose="020B0600070205080204" pitchFamily="34" charset="-128"/>
                <a:cs typeface="Arial" panose="020B0604020202090204" pitchFamily="34" charset="0"/>
              </a:rPr>
              <a:t>DDL</a:t>
            </a:r>
            <a:r>
              <a:rPr lang="zh-CN" altLang="en-US" dirty="0">
                <a:latin typeface="Arial" panose="020B0604020202090204" pitchFamily="34" charset="0"/>
                <a:ea typeface="MS PGothic" panose="020B0600070205080204" pitchFamily="34" charset="-128"/>
                <a:cs typeface="Arial" panose="020B0604020202090204" pitchFamily="34" charset="0"/>
              </a:rPr>
              <a:t> </a:t>
            </a:r>
            <a:r>
              <a:rPr lang="en-US" altLang="zh-CN" dirty="0">
                <a:latin typeface="Arial" panose="020B0604020202090204" pitchFamily="34" charset="0"/>
                <a:ea typeface="MS PGothic" panose="020B0600070205080204" pitchFamily="34" charset="-128"/>
                <a:cs typeface="Arial" panose="020B0604020202090204" pitchFamily="34" charset="0"/>
              </a:rPr>
              <a:t>Statement</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3" name="灯片编号占位符 2"/>
          <p:cNvSpPr>
            <a:spLocks noGrp="1"/>
          </p:cNvSpPr>
          <p:nvPr>
            <p:ph type="sldNum" sz="quarter" idx="12"/>
          </p:nvPr>
        </p:nvSpPr>
        <p:spPr/>
        <p:txBody>
          <a:bodyPr/>
          <a:lstStyle/>
          <a:p>
            <a:pPr>
              <a:defRPr/>
            </a:pPr>
            <a:fld id="{8FBC90D9-F1F8-4541-9BCA-BB800019663C}" type="slidenum">
              <a:rPr lang="en-US" altLang="x-none" smtClean="0"/>
            </a:fld>
            <a:endParaRPr lang="en-US" altLang="x-none"/>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655172" y="3972083"/>
            <a:ext cx="3303092" cy="969496"/>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Note: Computed Columns based on a function</a:t>
            </a:r>
            <a:endParaRPr kumimoji="1" lang="en-US" altLang="zh-CN" sz="2100" b="1" dirty="0">
              <a:latin typeface="Times New Roman" panose="02020603050405020304" pitchFamily="18" charset="0"/>
              <a:cs typeface="Times New Roman" panose="02020603050405020304" pitchFamily="18" charset="0"/>
            </a:endParaRPr>
          </a:p>
          <a:p>
            <a:endParaRPr kumimoji="1" lang="zh-CN" altLang="en-US" sz="1500" dirty="0"/>
          </a:p>
        </p:txBody>
      </p:sp>
      <p:sp>
        <p:nvSpPr>
          <p:cNvPr id="5" name="文本框 4"/>
          <p:cNvSpPr txBox="1"/>
          <p:nvPr/>
        </p:nvSpPr>
        <p:spPr>
          <a:xfrm>
            <a:off x="5655172" y="2620911"/>
            <a:ext cx="2424410" cy="738664"/>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Featured Table: </a:t>
            </a:r>
            <a:r>
              <a:rPr kumimoji="1" lang="en-US" altLang="zh-CN" sz="2100" b="1" dirty="0" err="1">
                <a:latin typeface="Times New Roman" panose="02020603050405020304" pitchFamily="18" charset="0"/>
                <a:cs typeface="Times New Roman" panose="02020603050405020304" pitchFamily="18" charset="0"/>
              </a:rPr>
              <a:t>Cosmetics.Orders</a:t>
            </a:r>
            <a:endParaRPr kumimoji="1" lang="en-US" altLang="zh-CN" sz="2100" b="1" dirty="0">
              <a:latin typeface="Times New Roman" panose="02020603050405020304" pitchFamily="18" charset="0"/>
              <a:cs typeface="Times New Roman" panose="02020603050405020304" pitchFamily="18" charset="0"/>
            </a:endParaRPr>
          </a:p>
        </p:txBody>
      </p:sp>
      <p:grpSp>
        <p:nvGrpSpPr>
          <p:cNvPr id="7" name="组合 6"/>
          <p:cNvGrpSpPr/>
          <p:nvPr/>
        </p:nvGrpSpPr>
        <p:grpSpPr>
          <a:xfrm>
            <a:off x="185737" y="1589064"/>
            <a:ext cx="4857751" cy="4857751"/>
            <a:chOff x="247649" y="190499"/>
            <a:chExt cx="6477001" cy="6477001"/>
          </a:xfrm>
        </p:grpSpPr>
        <p:pic>
          <p:nvPicPr>
            <p:cNvPr id="2" name="图片 1"/>
            <p:cNvPicPr>
              <a:picLocks noChangeAspect="1"/>
            </p:cNvPicPr>
            <p:nvPr/>
          </p:nvPicPr>
          <p:blipFill>
            <a:blip r:embed="rId1"/>
            <a:stretch>
              <a:fillRect/>
            </a:stretch>
          </p:blipFill>
          <p:spPr>
            <a:xfrm>
              <a:off x="247649" y="190499"/>
              <a:ext cx="6477001" cy="6477001"/>
            </a:xfrm>
            <a:prstGeom prst="rect">
              <a:avLst/>
            </a:prstGeom>
            <a:ln>
              <a:solidFill>
                <a:schemeClr val="tx1"/>
              </a:solidFill>
            </a:ln>
          </p:spPr>
        </p:pic>
        <p:sp>
          <p:nvSpPr>
            <p:cNvPr id="6" name="矩形 5"/>
            <p:cNvSpPr/>
            <p:nvPr/>
          </p:nvSpPr>
          <p:spPr>
            <a:xfrm>
              <a:off x="390528" y="523110"/>
              <a:ext cx="5848351" cy="2905890"/>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4" name="Title 3"/>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latin typeface="Arial" panose="020B0604020202090204" pitchFamily="34" charset="0"/>
                <a:ea typeface="MS PGothic" panose="020B0600070205080204" pitchFamily="34" charset="-128"/>
                <a:cs typeface="Arial" panose="020B0604020202090204" pitchFamily="34" charset="0"/>
              </a:rPr>
              <a:t>DDL</a:t>
            </a:r>
            <a:r>
              <a:rPr lang="zh-CN" altLang="en-US" dirty="0">
                <a:latin typeface="Arial" panose="020B0604020202090204" pitchFamily="34" charset="0"/>
                <a:ea typeface="MS PGothic" panose="020B0600070205080204" pitchFamily="34" charset="-128"/>
                <a:cs typeface="Arial" panose="020B0604020202090204" pitchFamily="34" charset="0"/>
              </a:rPr>
              <a:t> </a:t>
            </a:r>
            <a:r>
              <a:rPr lang="en-US" altLang="zh-CN" dirty="0">
                <a:latin typeface="Arial" panose="020B0604020202090204" pitchFamily="34" charset="0"/>
                <a:ea typeface="MS PGothic" panose="020B0600070205080204" pitchFamily="34" charset="-128"/>
                <a:cs typeface="Arial" panose="020B0604020202090204" pitchFamily="34" charset="0"/>
              </a:rPr>
              <a:t>Statement</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8" name="灯片编号占位符 7"/>
          <p:cNvSpPr>
            <a:spLocks noGrp="1"/>
          </p:cNvSpPr>
          <p:nvPr>
            <p:ph type="sldNum" sz="quarter" idx="12"/>
          </p:nvPr>
        </p:nvSpPr>
        <p:spPr/>
        <p:txBody>
          <a:bodyPr/>
          <a:lstStyle/>
          <a:p>
            <a:pPr>
              <a:defRPr/>
            </a:pPr>
            <a:fld id="{71A5E7D8-EA78-44FD-8E8D-A5712C6F70CB}" type="slidenum">
              <a:rPr lang="en-US" altLang="x-none" smtClean="0"/>
            </a:fld>
            <a:endParaRPr lang="en-US" altLang="x-none"/>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270425" y="2538061"/>
            <a:ext cx="2546750" cy="738664"/>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Featured Table: </a:t>
            </a:r>
            <a:r>
              <a:rPr kumimoji="1" lang="en-US" altLang="zh-CN" sz="2100" b="1" dirty="0" err="1">
                <a:latin typeface="Times New Roman" panose="02020603050405020304" pitchFamily="18" charset="0"/>
                <a:cs typeface="Times New Roman" panose="02020603050405020304" pitchFamily="18" charset="0"/>
              </a:rPr>
              <a:t>Cosmetics.Review</a:t>
            </a:r>
            <a:endParaRPr kumimoji="1" lang="en-US" altLang="zh-CN" sz="2100" b="1" dirty="0">
              <a:latin typeface="Times New Roman" panose="02020603050405020304" pitchFamily="18" charset="0"/>
              <a:cs typeface="Times New Roman" panose="02020603050405020304" pitchFamily="18" charset="0"/>
            </a:endParaRPr>
          </a:p>
        </p:txBody>
      </p:sp>
      <p:sp>
        <p:nvSpPr>
          <p:cNvPr id="6" name="文本框 5"/>
          <p:cNvSpPr txBox="1"/>
          <p:nvPr/>
        </p:nvSpPr>
        <p:spPr>
          <a:xfrm>
            <a:off x="6270424" y="3994204"/>
            <a:ext cx="2727128" cy="1061829"/>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Note: Computed Columns based on a function</a:t>
            </a:r>
            <a:endParaRPr kumimoji="1" lang="en-US" altLang="zh-CN" sz="2100" b="1" dirty="0">
              <a:latin typeface="Times New Roman" panose="02020603050405020304" pitchFamily="18" charset="0"/>
              <a:cs typeface="Times New Roman" panose="02020603050405020304" pitchFamily="18" charset="0"/>
            </a:endParaRPr>
          </a:p>
        </p:txBody>
      </p:sp>
      <p:grpSp>
        <p:nvGrpSpPr>
          <p:cNvPr id="9" name="组合 8"/>
          <p:cNvGrpSpPr/>
          <p:nvPr/>
        </p:nvGrpSpPr>
        <p:grpSpPr>
          <a:xfrm>
            <a:off x="146448" y="2034955"/>
            <a:ext cx="5829300" cy="3592061"/>
            <a:chOff x="146448" y="1461518"/>
            <a:chExt cx="5829300" cy="3592061"/>
          </a:xfrm>
        </p:grpSpPr>
        <p:pic>
          <p:nvPicPr>
            <p:cNvPr id="4" name="图片 3"/>
            <p:cNvPicPr>
              <a:picLocks noChangeAspect="1"/>
            </p:cNvPicPr>
            <p:nvPr/>
          </p:nvPicPr>
          <p:blipFill>
            <a:blip r:embed="rId1"/>
            <a:stretch>
              <a:fillRect/>
            </a:stretch>
          </p:blipFill>
          <p:spPr>
            <a:xfrm>
              <a:off x="146448" y="1461518"/>
              <a:ext cx="5829300" cy="3592061"/>
            </a:xfrm>
            <a:prstGeom prst="rect">
              <a:avLst/>
            </a:prstGeom>
            <a:ln>
              <a:solidFill>
                <a:schemeClr val="tx1"/>
              </a:solidFill>
            </a:ln>
          </p:spPr>
        </p:pic>
        <p:sp>
          <p:nvSpPr>
            <p:cNvPr id="5" name="矩形 4"/>
            <p:cNvSpPr/>
            <p:nvPr/>
          </p:nvSpPr>
          <p:spPr>
            <a:xfrm>
              <a:off x="250032" y="1618058"/>
              <a:ext cx="5650704" cy="1253729"/>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8" name="矩形 7"/>
            <p:cNvSpPr/>
            <p:nvPr/>
          </p:nvSpPr>
          <p:spPr>
            <a:xfrm>
              <a:off x="349538" y="4200526"/>
              <a:ext cx="3850988" cy="181496"/>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grpSp>
      <p:sp>
        <p:nvSpPr>
          <p:cNvPr id="2" name="Title 3"/>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latin typeface="Arial" panose="020B0604020202090204" pitchFamily="34" charset="0"/>
                <a:ea typeface="MS PGothic" panose="020B0600070205080204" pitchFamily="34" charset="-128"/>
                <a:cs typeface="Arial" panose="020B0604020202090204" pitchFamily="34" charset="0"/>
              </a:rPr>
              <a:t>DDL</a:t>
            </a:r>
            <a:r>
              <a:rPr lang="zh-CN" altLang="en-US" dirty="0">
                <a:latin typeface="Arial" panose="020B0604020202090204" pitchFamily="34" charset="0"/>
                <a:ea typeface="MS PGothic" panose="020B0600070205080204" pitchFamily="34" charset="-128"/>
                <a:cs typeface="Arial" panose="020B0604020202090204" pitchFamily="34" charset="0"/>
              </a:rPr>
              <a:t> </a:t>
            </a:r>
            <a:r>
              <a:rPr lang="en-US" altLang="zh-CN" dirty="0">
                <a:latin typeface="Arial" panose="020B0604020202090204" pitchFamily="34" charset="0"/>
                <a:ea typeface="MS PGothic" panose="020B0600070205080204" pitchFamily="34" charset="-128"/>
                <a:cs typeface="Arial" panose="020B0604020202090204" pitchFamily="34" charset="0"/>
              </a:rPr>
              <a:t>Statement</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7" name="灯片编号占位符 6"/>
          <p:cNvSpPr>
            <a:spLocks noGrp="1"/>
          </p:cNvSpPr>
          <p:nvPr>
            <p:ph type="sldNum" sz="quarter" idx="12"/>
          </p:nvPr>
        </p:nvSpPr>
        <p:spPr/>
        <p:txBody>
          <a:bodyPr/>
          <a:lstStyle/>
          <a:p>
            <a:pPr>
              <a:defRPr/>
            </a:pPr>
            <a:fld id="{71A5E7D8-EA78-44FD-8E8D-A5712C6F70CB}" type="slidenum">
              <a:rPr lang="en-US" altLang="x-none" smtClean="0"/>
            </a:fld>
            <a:endParaRPr lang="en-US" altLang="x-none"/>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srcRect b="4066"/>
          <a:stretch>
            <a:fillRect/>
          </a:stretch>
        </p:blipFill>
        <p:spPr>
          <a:xfrm>
            <a:off x="239800" y="1678814"/>
            <a:ext cx="3302590" cy="3362073"/>
          </a:xfrm>
          <a:prstGeom prst="rect">
            <a:avLst/>
          </a:prstGeom>
          <a:ln>
            <a:solidFill>
              <a:schemeClr val="tx1"/>
            </a:solidFill>
          </a:ln>
        </p:spPr>
      </p:pic>
      <p:sp>
        <p:nvSpPr>
          <p:cNvPr id="3" name="文本框 2"/>
          <p:cNvSpPr txBox="1"/>
          <p:nvPr/>
        </p:nvSpPr>
        <p:spPr>
          <a:xfrm>
            <a:off x="4124524" y="5407720"/>
            <a:ext cx="3924300" cy="738664"/>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Note: Encrypt the </a:t>
            </a:r>
            <a:r>
              <a:rPr kumimoji="1" lang="en-US" altLang="zh-CN" sz="2100" b="1" dirty="0" err="1">
                <a:latin typeface="Times New Roman" panose="02020603050405020304" pitchFamily="18" charset="0"/>
                <a:cs typeface="Times New Roman" panose="02020603050405020304" pitchFamily="18" charset="0"/>
              </a:rPr>
              <a:t>PhoneNumber</a:t>
            </a:r>
            <a:endParaRPr kumimoji="1" lang="en-US" altLang="zh-CN" sz="2100" b="1"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rotWithShape="1">
          <a:blip r:embed="rId2"/>
          <a:srcRect l="1388"/>
          <a:stretch>
            <a:fillRect/>
          </a:stretch>
        </p:blipFill>
        <p:spPr>
          <a:xfrm>
            <a:off x="3791149" y="1774549"/>
            <a:ext cx="4979194" cy="1351022"/>
          </a:xfrm>
          <a:prstGeom prst="rect">
            <a:avLst/>
          </a:prstGeom>
        </p:spPr>
      </p:pic>
      <p:pic>
        <p:nvPicPr>
          <p:cNvPr id="5" name="图片 4"/>
          <p:cNvPicPr>
            <a:picLocks noChangeAspect="1"/>
          </p:cNvPicPr>
          <p:nvPr/>
        </p:nvPicPr>
        <p:blipFill>
          <a:blip r:embed="rId3"/>
          <a:stretch>
            <a:fillRect/>
          </a:stretch>
        </p:blipFill>
        <p:spPr>
          <a:xfrm>
            <a:off x="3791149" y="3481283"/>
            <a:ext cx="4979194" cy="1441728"/>
          </a:xfrm>
          <a:prstGeom prst="rect">
            <a:avLst/>
          </a:prstGeom>
        </p:spPr>
      </p:pic>
      <p:sp>
        <p:nvSpPr>
          <p:cNvPr id="6" name="文本框 5"/>
          <p:cNvSpPr txBox="1"/>
          <p:nvPr/>
        </p:nvSpPr>
        <p:spPr>
          <a:xfrm>
            <a:off x="819985" y="5407721"/>
            <a:ext cx="3172461" cy="738664"/>
          </a:xfrm>
          <a:prstGeom prst="rect">
            <a:avLst/>
          </a:prstGeom>
          <a:noFill/>
        </p:spPr>
        <p:txBody>
          <a:bodyPr wrap="square" rtlCol="0">
            <a:spAutoFit/>
          </a:bodyPr>
          <a:lstStyle/>
          <a:p>
            <a:r>
              <a:rPr kumimoji="1" lang="en-US" altLang="zh-CN" sz="2100" b="1" dirty="0">
                <a:latin typeface="Times New Roman" panose="02020603050405020304" pitchFamily="18" charset="0"/>
                <a:cs typeface="Times New Roman" panose="02020603050405020304" pitchFamily="18" charset="0"/>
              </a:rPr>
              <a:t>Featured Table: </a:t>
            </a:r>
            <a:r>
              <a:rPr kumimoji="1" lang="en-US" altLang="zh-CN" sz="2100" b="1" dirty="0" err="1">
                <a:latin typeface="Times New Roman" panose="02020603050405020304" pitchFamily="18" charset="0"/>
                <a:cs typeface="Times New Roman" panose="02020603050405020304" pitchFamily="18" charset="0"/>
              </a:rPr>
              <a:t>Cosmetics.Customers</a:t>
            </a:r>
            <a:endParaRPr kumimoji="1" lang="en-US" altLang="zh-CN" sz="2100" b="1" dirty="0">
              <a:latin typeface="Times New Roman" panose="02020603050405020304" pitchFamily="18" charset="0"/>
              <a:cs typeface="Times New Roman" panose="02020603050405020304" pitchFamily="18" charset="0"/>
            </a:endParaRPr>
          </a:p>
        </p:txBody>
      </p:sp>
      <p:sp>
        <p:nvSpPr>
          <p:cNvPr id="7" name="Title 3"/>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latin typeface="Arial" panose="020B0604020202090204" pitchFamily="34" charset="0"/>
                <a:ea typeface="MS PGothic" panose="020B0600070205080204" pitchFamily="34" charset="-128"/>
                <a:cs typeface="Arial" panose="020B0604020202090204" pitchFamily="34" charset="0"/>
              </a:rPr>
              <a:t>DDL</a:t>
            </a:r>
            <a:r>
              <a:rPr lang="zh-CN" altLang="en-US" dirty="0">
                <a:latin typeface="Arial" panose="020B0604020202090204" pitchFamily="34" charset="0"/>
                <a:ea typeface="MS PGothic" panose="020B0600070205080204" pitchFamily="34" charset="-128"/>
                <a:cs typeface="Arial" panose="020B0604020202090204" pitchFamily="34" charset="0"/>
              </a:rPr>
              <a:t> </a:t>
            </a:r>
            <a:r>
              <a:rPr lang="en-US" altLang="zh-CN" dirty="0">
                <a:latin typeface="Arial" panose="020B0604020202090204" pitchFamily="34" charset="0"/>
                <a:ea typeface="MS PGothic" panose="020B0600070205080204" pitchFamily="34" charset="-128"/>
                <a:cs typeface="Arial" panose="020B0604020202090204" pitchFamily="34" charset="0"/>
              </a:rPr>
              <a:t>Statement</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8" name="矩形 7"/>
          <p:cNvSpPr/>
          <p:nvPr/>
        </p:nvSpPr>
        <p:spPr>
          <a:xfrm>
            <a:off x="7243763" y="1773350"/>
            <a:ext cx="1526580" cy="135102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9" name="矩形 8"/>
          <p:cNvSpPr/>
          <p:nvPr/>
        </p:nvSpPr>
        <p:spPr>
          <a:xfrm>
            <a:off x="8048824" y="3583110"/>
            <a:ext cx="721520" cy="1351022"/>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0" name="灯片编号占位符 9"/>
          <p:cNvSpPr>
            <a:spLocks noGrp="1"/>
          </p:cNvSpPr>
          <p:nvPr>
            <p:ph type="sldNum" sz="quarter" idx="12"/>
          </p:nvPr>
        </p:nvSpPr>
        <p:spPr/>
        <p:txBody>
          <a:bodyPr/>
          <a:lstStyle/>
          <a:p>
            <a:pPr>
              <a:defRPr/>
            </a:pPr>
            <a:fld id="{71A5E7D8-EA78-44FD-8E8D-A5712C6F70CB}" type="slidenum">
              <a:rPr lang="en-US" altLang="x-none" smtClean="0"/>
            </a:fld>
            <a:endParaRPr lang="en-US" altLang="x-non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71473" y="1851422"/>
            <a:ext cx="7225904" cy="1790700"/>
          </a:xfrm>
        </p:spPr>
        <p:txBody>
          <a:bodyPr>
            <a:normAutofit/>
          </a:bodyPr>
          <a:lstStyle/>
          <a:p>
            <a:pPr algn="l"/>
            <a:r>
              <a:rPr kumimoji="1" lang="en-US" altLang="zh-CN" b="1" dirty="0"/>
              <a:t>04 </a:t>
            </a:r>
            <a:br>
              <a:rPr kumimoji="1" lang="en-US" altLang="zh-CN" b="1" dirty="0"/>
            </a:br>
            <a:r>
              <a:rPr kumimoji="1" lang="en-US" altLang="zh-CN" b="1" dirty="0"/>
              <a:t>SQL View</a:t>
            </a:r>
            <a:endParaRPr kumimoji="1" lang="zh-CN" altLang="en-US" b="1" dirty="0"/>
          </a:p>
        </p:txBody>
      </p:sp>
      <p:sp>
        <p:nvSpPr>
          <p:cNvPr id="3" name="副标题 2"/>
          <p:cNvSpPr>
            <a:spLocks noGrp="1"/>
          </p:cNvSpPr>
          <p:nvPr>
            <p:ph type="subTitle" idx="1"/>
          </p:nvPr>
        </p:nvSpPr>
        <p:spPr>
          <a:xfrm>
            <a:off x="371473" y="4231563"/>
            <a:ext cx="8550039" cy="1006864"/>
          </a:xfrm>
        </p:spPr>
        <p:style>
          <a:lnRef idx="2">
            <a:schemeClr val="dk1"/>
          </a:lnRef>
          <a:fillRef idx="1">
            <a:schemeClr val="lt1"/>
          </a:fillRef>
          <a:effectRef idx="0">
            <a:schemeClr val="dk1"/>
          </a:effectRef>
          <a:fontRef idx="minor">
            <a:schemeClr val="dk1"/>
          </a:fontRef>
        </p:style>
        <p:txBody>
          <a:bodyPr/>
          <a:lstStyle/>
          <a:p>
            <a:pPr marL="257175" indent="-257175" algn="just">
              <a:buFont typeface="Arial" panose="020B0604020202090204" pitchFamily="34" charset="0"/>
              <a:buChar char="•"/>
            </a:pPr>
            <a:r>
              <a:rPr kumimoji="1" lang="en-US" altLang="zh-CN" sz="2800" dirty="0"/>
              <a:t>To focus, simplify, and customize the perception of the database.</a:t>
            </a:r>
            <a:endParaRPr kumimoji="1" lang="zh-CN" altLang="en-US" sz="2800" dirty="0"/>
          </a:p>
        </p:txBody>
      </p:sp>
      <p:sp>
        <p:nvSpPr>
          <p:cNvPr id="4" name="灯片编号占位符 3"/>
          <p:cNvSpPr>
            <a:spLocks noGrp="1"/>
          </p:cNvSpPr>
          <p:nvPr>
            <p:ph type="sldNum" sz="quarter" idx="12"/>
          </p:nvPr>
        </p:nvSpPr>
        <p:spPr/>
        <p:txBody>
          <a:bodyPr/>
          <a:lstStyle/>
          <a:p>
            <a:pPr>
              <a:defRPr/>
            </a:pPr>
            <a:fld id="{97269BB5-6EAB-4753-B1DD-7FD817689FEB}" type="slidenum">
              <a:rPr lang="en-US" altLang="x-none" smtClean="0"/>
            </a:fld>
            <a:endParaRPr lang="en-US" altLang="x-none">
              <a:solidFill>
                <a:srgbClr val="88A44D"/>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harpenSoften amount="25000"/>
                    </a14:imgEffect>
                  </a14:imgLayer>
                </a14:imgProps>
              </a:ext>
            </a:extLst>
          </a:blip>
          <a:stretch>
            <a:fillRect/>
          </a:stretch>
        </p:blipFill>
        <p:spPr>
          <a:xfrm>
            <a:off x="232780" y="2737765"/>
            <a:ext cx="4869572" cy="1765658"/>
          </a:xfrm>
          <a:prstGeom prst="rect">
            <a:avLst/>
          </a:prstGeom>
          <a:ln>
            <a:solidFill>
              <a:schemeClr val="tx1"/>
            </a:solidFill>
          </a:ln>
        </p:spPr>
      </p:pic>
      <p:sp>
        <p:nvSpPr>
          <p:cNvPr id="4" name="文本框 3"/>
          <p:cNvSpPr txBox="1"/>
          <p:nvPr/>
        </p:nvSpPr>
        <p:spPr>
          <a:xfrm>
            <a:off x="232780" y="1517359"/>
            <a:ext cx="8148389" cy="2158283"/>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View</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1:</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Evaluate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the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products</a:t>
            </a:r>
            <a:endParaRPr kumimoji="1" lang="en-US" altLang="zh-CN" dirty="0">
              <a:latin typeface="Times New Roman" panose="02020603050405020304" pitchFamily="18" charset="0"/>
              <a:cs typeface="Times New Roman" panose="02020603050405020304" pitchFamily="18" charset="0"/>
            </a:endParaRPr>
          </a:p>
          <a:p>
            <a:r>
              <a:rPr kumimoji="1" lang="zh-CN" altLang="en-US" sz="900" dirty="0">
                <a:latin typeface="Times New Roman" panose="02020603050405020304" pitchFamily="18" charset="0"/>
                <a:cs typeface="Times New Roman" panose="02020603050405020304" pitchFamily="18" charset="0"/>
              </a:rPr>
              <a:t>  </a:t>
            </a:r>
            <a:endParaRPr kumimoji="1" lang="en-US" altLang="zh-CN" sz="900" dirty="0">
              <a:latin typeface="Times New Roman" panose="02020603050405020304" pitchFamily="18" charset="0"/>
              <a:cs typeface="Times New Roman" panose="02020603050405020304" pitchFamily="18" charset="0"/>
            </a:endParaRPr>
          </a:p>
          <a:p>
            <a:pPr marL="257175" indent="-257175">
              <a:buFont typeface="Wingdings" panose="05000000000000000000" pitchFamily="2" charset="2"/>
              <a:buChar char="Ø"/>
            </a:pPr>
            <a:r>
              <a:rPr lang="en-US" altLang="zh-CN" b="1" dirty="0">
                <a:latin typeface="Times New Roman" panose="02020603050405020304" pitchFamily="18" charset="0"/>
                <a:cs typeface="Times New Roman" panose="02020603050405020304" pitchFamily="18" charset="0"/>
              </a:rPr>
              <a:t>C</a:t>
            </a:r>
            <a:r>
              <a:rPr lang="en-US" altLang="zh-CN" sz="1725" dirty="0">
                <a:latin typeface="Times New Roman" panose="02020603050405020304" pitchFamily="18" charset="0"/>
                <a:cs typeface="Times New Roman" panose="02020603050405020304" pitchFamily="18" charset="0"/>
              </a:rPr>
              <a:t>ollect the data from each order such as customer’s</a:t>
            </a:r>
            <a:endParaRPr lang="en-US" altLang="zh-CN" sz="1725" dirty="0">
              <a:latin typeface="Times New Roman" panose="02020603050405020304" pitchFamily="18" charset="0"/>
              <a:cs typeface="Times New Roman" panose="02020603050405020304" pitchFamily="18" charset="0"/>
            </a:endParaRPr>
          </a:p>
          <a:p>
            <a:r>
              <a:rPr lang="zh-CN" altLang="en-US" sz="1725" dirty="0">
                <a:latin typeface="Times New Roman" panose="02020603050405020304" pitchFamily="18" charset="0"/>
                <a:cs typeface="Times New Roman" panose="02020603050405020304" pitchFamily="18" charset="0"/>
              </a:rPr>
              <a:t>     </a:t>
            </a:r>
            <a:r>
              <a:rPr lang="en-US" altLang="zh-CN" sz="1725" dirty="0">
                <a:latin typeface="Times New Roman" panose="02020603050405020304" pitchFamily="18" charset="0"/>
                <a:cs typeface="Times New Roman" panose="02020603050405020304" pitchFamily="18" charset="0"/>
              </a:rPr>
              <a:t>reviews and volume of sales to evaluate the product.</a:t>
            </a:r>
            <a:endParaRPr lang="en-US" altLang="zh-CN" sz="1725" dirty="0">
              <a:latin typeface="Times New Roman" panose="02020603050405020304" pitchFamily="18" charset="0"/>
              <a:cs typeface="Times New Roman" panose="02020603050405020304" pitchFamily="18" charset="0"/>
            </a:endParaRPr>
          </a:p>
          <a:p>
            <a:endParaRPr lang="en-US" altLang="zh-CN" dirty="0">
              <a:effectLst/>
              <a:latin typeface="Helvetica" pitchFamily="2" charset="0"/>
            </a:endParaRPr>
          </a:p>
          <a:p>
            <a:endParaRPr kumimoji="1" lang="en-US" altLang="zh-CN" dirty="0"/>
          </a:p>
          <a:p>
            <a:endParaRPr kumimoji="1" lang="en-US" altLang="zh-CN" dirty="0"/>
          </a:p>
          <a:p>
            <a:endParaRPr kumimoji="1" lang="en-US" altLang="zh-CN" dirty="0"/>
          </a:p>
        </p:txBody>
      </p:sp>
      <p:pic>
        <p:nvPicPr>
          <p:cNvPr id="10" name="图片 9"/>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Lst>
          </a:blip>
          <a:srcRect r="24390"/>
          <a:stretch>
            <a:fillRect/>
          </a:stretch>
        </p:blipFill>
        <p:spPr>
          <a:xfrm>
            <a:off x="232780" y="4907096"/>
            <a:ext cx="4407503" cy="996895"/>
          </a:xfrm>
          <a:prstGeom prst="rect">
            <a:avLst/>
          </a:prstGeom>
          <a:ln>
            <a:solidFill>
              <a:schemeClr val="tx1"/>
            </a:solidFill>
          </a:ln>
        </p:spPr>
      </p:pic>
      <p:grpSp>
        <p:nvGrpSpPr>
          <p:cNvPr id="32" name="组合 31"/>
          <p:cNvGrpSpPr/>
          <p:nvPr/>
        </p:nvGrpSpPr>
        <p:grpSpPr>
          <a:xfrm>
            <a:off x="5350891" y="1517359"/>
            <a:ext cx="3793109" cy="2601140"/>
            <a:chOff x="7081390" y="18992"/>
            <a:chExt cx="5057479" cy="3468187"/>
          </a:xfrm>
        </p:grpSpPr>
        <p:pic>
          <p:nvPicPr>
            <p:cNvPr id="30" name="图片 29"/>
            <p:cNvPicPr>
              <a:picLocks noChangeAspect="1"/>
            </p:cNvPicPr>
            <p:nvPr/>
          </p:nvPicPr>
          <p:blipFill>
            <a:blip r:embed="rId5">
              <a:grayscl/>
              <a:extLst>
                <a:ext uri="{BEBA8EAE-BF5A-486C-A8C5-ECC9F3942E4B}">
                  <a14:imgProps xmlns:a14="http://schemas.microsoft.com/office/drawing/2010/main">
                    <a14:imgLayer r:embed="rId6">
                      <a14:imgEffect>
                        <a14:brightnessContrast contrast="-40000"/>
                      </a14:imgEffect>
                      <a14:imgEffect>
                        <a14:sharpenSoften amount="50000"/>
                      </a14:imgEffect>
                    </a14:imgLayer>
                  </a14:imgProps>
                </a:ext>
              </a:extLst>
            </a:blip>
            <a:stretch>
              <a:fillRect/>
            </a:stretch>
          </p:blipFill>
          <p:spPr>
            <a:xfrm>
              <a:off x="7081390" y="18992"/>
              <a:ext cx="5057479" cy="3468187"/>
            </a:xfrm>
            <a:prstGeom prst="rect">
              <a:avLst/>
            </a:prstGeom>
          </p:spPr>
        </p:pic>
        <p:sp>
          <p:nvSpPr>
            <p:cNvPr id="15" name="圆角矩形 14"/>
            <p:cNvSpPr/>
            <p:nvPr/>
          </p:nvSpPr>
          <p:spPr>
            <a:xfrm>
              <a:off x="7089780" y="2606913"/>
              <a:ext cx="648000" cy="80809"/>
            </a:xfrm>
            <a:prstGeom prst="roundRect">
              <a:avLst/>
            </a:prstGeom>
            <a:solidFill>
              <a:schemeClr val="accent2">
                <a:lumMod val="60000"/>
                <a:lumOff val="40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圆角矩形 15"/>
            <p:cNvSpPr/>
            <p:nvPr/>
          </p:nvSpPr>
          <p:spPr>
            <a:xfrm>
              <a:off x="9009973" y="2034076"/>
              <a:ext cx="666000" cy="80809"/>
            </a:xfrm>
            <a:prstGeom prst="roundRect">
              <a:avLst/>
            </a:prstGeom>
            <a:solidFill>
              <a:schemeClr val="accent2">
                <a:lumMod val="60000"/>
                <a:lumOff val="40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圆角矩形 16"/>
            <p:cNvSpPr/>
            <p:nvPr/>
          </p:nvSpPr>
          <p:spPr>
            <a:xfrm>
              <a:off x="10606938" y="1650636"/>
              <a:ext cx="509987" cy="73626"/>
            </a:xfrm>
            <a:prstGeom prst="roundRect">
              <a:avLst/>
            </a:prstGeom>
            <a:solidFill>
              <a:schemeClr val="accent2">
                <a:lumMod val="60000"/>
                <a:lumOff val="40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圆角矩形 17"/>
            <p:cNvSpPr/>
            <p:nvPr/>
          </p:nvSpPr>
          <p:spPr>
            <a:xfrm>
              <a:off x="7180830" y="3065909"/>
              <a:ext cx="558000" cy="80809"/>
            </a:xfrm>
            <a:prstGeom prst="roundRect">
              <a:avLst/>
            </a:prstGeom>
            <a:solidFill>
              <a:schemeClr val="accent1">
                <a:lumMod val="75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圆角矩形 18"/>
            <p:cNvSpPr/>
            <p:nvPr/>
          </p:nvSpPr>
          <p:spPr>
            <a:xfrm>
              <a:off x="7180830" y="3219986"/>
              <a:ext cx="558000" cy="80809"/>
            </a:xfrm>
            <a:prstGeom prst="roundRect">
              <a:avLst/>
            </a:prstGeom>
            <a:solidFill>
              <a:schemeClr val="accent1">
                <a:lumMod val="75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圆角矩形 19"/>
            <p:cNvSpPr/>
            <p:nvPr/>
          </p:nvSpPr>
          <p:spPr>
            <a:xfrm>
              <a:off x="9107530" y="2123274"/>
              <a:ext cx="561600" cy="80809"/>
            </a:xfrm>
            <a:prstGeom prst="roundRect">
              <a:avLst/>
            </a:prstGeom>
            <a:solidFill>
              <a:schemeClr val="accent1">
                <a:lumMod val="75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圆角矩形 20"/>
            <p:cNvSpPr/>
            <p:nvPr/>
          </p:nvSpPr>
          <p:spPr>
            <a:xfrm>
              <a:off x="9102142" y="2204082"/>
              <a:ext cx="567451" cy="80809"/>
            </a:xfrm>
            <a:prstGeom prst="roundRect">
              <a:avLst/>
            </a:prstGeom>
            <a:solidFill>
              <a:schemeClr val="accent1">
                <a:lumMod val="75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 name="圆角矩形 21"/>
            <p:cNvSpPr/>
            <p:nvPr/>
          </p:nvSpPr>
          <p:spPr>
            <a:xfrm>
              <a:off x="10698785" y="2044370"/>
              <a:ext cx="409751" cy="73626"/>
            </a:xfrm>
            <a:prstGeom prst="roundRect">
              <a:avLst/>
            </a:prstGeom>
            <a:solidFill>
              <a:schemeClr val="accent1">
                <a:lumMod val="75000"/>
                <a:alpha val="3979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28" name="圆角矩形 27"/>
          <p:cNvSpPr/>
          <p:nvPr/>
        </p:nvSpPr>
        <p:spPr>
          <a:xfrm>
            <a:off x="2406112" y="4864383"/>
            <a:ext cx="2296517" cy="3304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Title 3"/>
          <p:cNvSpPr>
            <a:spLocks noGrp="1"/>
          </p:cNvSpPr>
          <p:nvPr/>
        </p:nvSpPr>
        <p:spPr bwMode="auto">
          <a:xfrm>
            <a:off x="1540896" y="231774"/>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ea typeface="MS PGothic"/>
              </a:rPr>
              <a:t>View</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3" name="灯片编号占位符 2"/>
          <p:cNvSpPr>
            <a:spLocks noGrp="1"/>
          </p:cNvSpPr>
          <p:nvPr>
            <p:ph type="sldNum" sz="quarter" idx="12"/>
          </p:nvPr>
        </p:nvSpPr>
        <p:spPr/>
        <p:txBody>
          <a:bodyPr/>
          <a:lstStyle/>
          <a:p>
            <a:pPr>
              <a:defRPr/>
            </a:pPr>
            <a:fld id="{97269BB5-6EAB-4753-B1DD-7FD817689FEB}" type="slidenum">
              <a:rPr lang="en-US" altLang="x-none" smtClean="0"/>
            </a:fld>
            <a:endParaRPr lang="en-US" altLang="x-none">
              <a:solidFill>
                <a:srgbClr val="88A44D"/>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32780" y="1603087"/>
            <a:ext cx="8148389" cy="1869743"/>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View</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2:</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Customer Recommendation</a:t>
            </a:r>
            <a:endParaRPr kumimoji="1" lang="en-US" altLang="zh-CN" dirty="0">
              <a:latin typeface="Times New Roman" panose="02020603050405020304" pitchFamily="18" charset="0"/>
              <a:cs typeface="Times New Roman" panose="02020603050405020304" pitchFamily="18" charset="0"/>
            </a:endParaRPr>
          </a:p>
          <a:p>
            <a:r>
              <a:rPr kumimoji="1" lang="zh-CN" altLang="en-US" sz="900" dirty="0">
                <a:latin typeface="Times New Roman" panose="02020603050405020304" pitchFamily="18" charset="0"/>
                <a:cs typeface="Times New Roman" panose="02020603050405020304" pitchFamily="18" charset="0"/>
              </a:rPr>
              <a:t>  </a:t>
            </a:r>
            <a:endParaRPr kumimoji="1" lang="en-US" altLang="zh-CN" sz="900" dirty="0">
              <a:latin typeface="Times New Roman" panose="02020603050405020304" pitchFamily="18" charset="0"/>
              <a:cs typeface="Times New Roman" panose="02020603050405020304" pitchFamily="18" charset="0"/>
            </a:endParaRPr>
          </a:p>
          <a:p>
            <a:pPr marL="257175" indent="-257175">
              <a:buFont typeface="Wingdings" panose="05000000000000000000" pitchFamily="2" charset="2"/>
              <a:buChar char="Ø"/>
            </a:pPr>
            <a:r>
              <a:rPr lang="en-US" altLang="zh-CN" sz="1725" b="1" dirty="0">
                <a:latin typeface="Times New Roman" panose="02020603050405020304" pitchFamily="18" charset="0"/>
                <a:cs typeface="Times New Roman" panose="02020603050405020304" pitchFamily="18" charset="0"/>
              </a:rPr>
              <a:t>R</a:t>
            </a:r>
            <a:r>
              <a:rPr lang="en-US" altLang="zh-CN" sz="1725" dirty="0">
                <a:latin typeface="Times New Roman" panose="02020603050405020304" pitchFamily="18" charset="0"/>
                <a:cs typeface="Times New Roman" panose="02020603050405020304" pitchFamily="18" charset="0"/>
              </a:rPr>
              <a:t>ecommend suitable products based on customer’s</a:t>
            </a:r>
            <a:endParaRPr lang="en-US" altLang="zh-CN" sz="1725" dirty="0">
              <a:latin typeface="Times New Roman" panose="02020603050405020304" pitchFamily="18" charset="0"/>
              <a:cs typeface="Times New Roman" panose="02020603050405020304" pitchFamily="18" charset="0"/>
            </a:endParaRPr>
          </a:p>
          <a:p>
            <a:r>
              <a:rPr lang="zh-CN" altLang="en-US" sz="1725" dirty="0">
                <a:latin typeface="Times New Roman" panose="02020603050405020304" pitchFamily="18" charset="0"/>
                <a:cs typeface="Times New Roman" panose="02020603050405020304" pitchFamily="18" charset="0"/>
              </a:rPr>
              <a:t>    </a:t>
            </a:r>
            <a:r>
              <a:rPr lang="en-US" altLang="zh-CN" sz="1725" dirty="0">
                <a:latin typeface="Times New Roman" panose="02020603050405020304" pitchFamily="18" charset="0"/>
                <a:cs typeface="Times New Roman" panose="02020603050405020304" pitchFamily="18" charset="0"/>
              </a:rPr>
              <a:t> personal information</a:t>
            </a:r>
            <a:endParaRPr lang="en-US" altLang="zh-CN" sz="1725" dirty="0">
              <a:latin typeface="Times New Roman" panose="02020603050405020304" pitchFamily="18" charset="0"/>
              <a:cs typeface="Times New Roman" panose="02020603050405020304" pitchFamily="18" charset="0"/>
            </a:endParaRPr>
          </a:p>
          <a:p>
            <a:endParaRPr kumimoji="1" lang="en-US" altLang="zh-CN" dirty="0"/>
          </a:p>
          <a:p>
            <a:endParaRPr kumimoji="1" lang="en-US" altLang="zh-CN" dirty="0"/>
          </a:p>
          <a:p>
            <a:endParaRPr kumimoji="1" lang="en-US" altLang="zh-CN" dirty="0"/>
          </a:p>
        </p:txBody>
      </p:sp>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brightnessContrast contrast="20000"/>
                    </a14:imgEffect>
                    <a14:imgEffect>
                      <a14:sharpenSoften amount="25000"/>
                    </a14:imgEffect>
                  </a14:imgLayer>
                </a14:imgProps>
              </a:ext>
            </a:extLst>
          </a:blip>
          <a:stretch>
            <a:fillRect/>
          </a:stretch>
        </p:blipFill>
        <p:spPr>
          <a:xfrm>
            <a:off x="231880" y="5035164"/>
            <a:ext cx="4558005" cy="1205495"/>
          </a:xfrm>
          <a:prstGeom prst="rect">
            <a:avLst/>
          </a:prstGeom>
          <a:ln>
            <a:solidFill>
              <a:schemeClr val="tx1"/>
            </a:solidFill>
          </a:ln>
        </p:spPr>
      </p:pic>
      <p:pic>
        <p:nvPicPr>
          <p:cNvPr id="11" name="图片 10"/>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Lst>
          </a:blip>
          <a:srcRect l="701"/>
          <a:stretch>
            <a:fillRect/>
          </a:stretch>
        </p:blipFill>
        <p:spPr>
          <a:xfrm>
            <a:off x="231880" y="3033757"/>
            <a:ext cx="4869572" cy="1835683"/>
          </a:xfrm>
          <a:prstGeom prst="rect">
            <a:avLst/>
          </a:prstGeom>
          <a:ln>
            <a:solidFill>
              <a:schemeClr val="tx1"/>
            </a:solidFill>
          </a:ln>
        </p:spPr>
      </p:pic>
      <p:grpSp>
        <p:nvGrpSpPr>
          <p:cNvPr id="32" name="组合 31"/>
          <p:cNvGrpSpPr/>
          <p:nvPr/>
        </p:nvGrpSpPr>
        <p:grpSpPr>
          <a:xfrm>
            <a:off x="5230477" y="1517359"/>
            <a:ext cx="3793109" cy="2601140"/>
            <a:chOff x="7081390" y="2214"/>
            <a:chExt cx="5057479" cy="3468187"/>
          </a:xfrm>
        </p:grpSpPr>
        <p:pic>
          <p:nvPicPr>
            <p:cNvPr id="30" name="图片 29"/>
            <p:cNvPicPr>
              <a:picLocks noChangeAspect="1"/>
            </p:cNvPicPr>
            <p:nvPr/>
          </p:nvPicPr>
          <p:blipFill>
            <a:blip r:embed="rId5">
              <a:grayscl/>
              <a:extLst>
                <a:ext uri="{BEBA8EAE-BF5A-486C-A8C5-ECC9F3942E4B}">
                  <a14:imgProps xmlns:a14="http://schemas.microsoft.com/office/drawing/2010/main">
                    <a14:imgLayer r:embed="rId6">
                      <a14:imgEffect>
                        <a14:brightnessContrast contrast="-40000"/>
                      </a14:imgEffect>
                      <a14:imgEffect>
                        <a14:sharpenSoften amount="50000"/>
                      </a14:imgEffect>
                    </a14:imgLayer>
                  </a14:imgProps>
                </a:ext>
              </a:extLst>
            </a:blip>
            <a:stretch>
              <a:fillRect/>
            </a:stretch>
          </p:blipFill>
          <p:spPr>
            <a:xfrm>
              <a:off x="7081390" y="2214"/>
              <a:ext cx="5057479" cy="3468187"/>
            </a:xfrm>
            <a:prstGeom prst="rect">
              <a:avLst/>
            </a:prstGeom>
          </p:spPr>
        </p:pic>
        <p:sp>
          <p:nvSpPr>
            <p:cNvPr id="15" name="圆角矩形 14"/>
            <p:cNvSpPr/>
            <p:nvPr/>
          </p:nvSpPr>
          <p:spPr>
            <a:xfrm>
              <a:off x="7151141" y="803108"/>
              <a:ext cx="576000" cy="76488"/>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圆角矩形 15"/>
            <p:cNvSpPr/>
            <p:nvPr/>
          </p:nvSpPr>
          <p:spPr>
            <a:xfrm>
              <a:off x="10542008" y="2925330"/>
              <a:ext cx="720000" cy="82800"/>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圆角矩形 16"/>
            <p:cNvSpPr/>
            <p:nvPr/>
          </p:nvSpPr>
          <p:spPr>
            <a:xfrm>
              <a:off x="10589982" y="2374214"/>
              <a:ext cx="612000" cy="73626"/>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8" name="圆角矩形 17"/>
            <p:cNvSpPr/>
            <p:nvPr/>
          </p:nvSpPr>
          <p:spPr>
            <a:xfrm>
              <a:off x="7240942" y="1017809"/>
              <a:ext cx="486000" cy="81931"/>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9" name="圆角矩形 18"/>
            <p:cNvSpPr/>
            <p:nvPr/>
          </p:nvSpPr>
          <p:spPr>
            <a:xfrm>
              <a:off x="10630126" y="3161660"/>
              <a:ext cx="612000" cy="80809"/>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0" name="圆角矩形 19"/>
            <p:cNvSpPr/>
            <p:nvPr/>
          </p:nvSpPr>
          <p:spPr>
            <a:xfrm>
              <a:off x="10678347" y="2448754"/>
              <a:ext cx="540000" cy="80809"/>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圆角矩形 23"/>
            <p:cNvSpPr/>
            <p:nvPr/>
          </p:nvSpPr>
          <p:spPr>
            <a:xfrm>
              <a:off x="7243111" y="915943"/>
              <a:ext cx="478800" cy="81931"/>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圆角矩形 24"/>
            <p:cNvSpPr/>
            <p:nvPr/>
          </p:nvSpPr>
          <p:spPr>
            <a:xfrm>
              <a:off x="9023349" y="2032837"/>
              <a:ext cx="648000" cy="73626"/>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圆角矩形 25"/>
            <p:cNvSpPr/>
            <p:nvPr/>
          </p:nvSpPr>
          <p:spPr>
            <a:xfrm>
              <a:off x="9103258" y="2185098"/>
              <a:ext cx="567451" cy="80809"/>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29" name="圆角矩形 28"/>
          <p:cNvSpPr/>
          <p:nvPr/>
        </p:nvSpPr>
        <p:spPr>
          <a:xfrm>
            <a:off x="1336729" y="4993668"/>
            <a:ext cx="3453156" cy="3304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Title 3"/>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ea typeface="MS PGothic"/>
              </a:rPr>
              <a:t>View</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5" name="灯片编号占位符 4"/>
          <p:cNvSpPr>
            <a:spLocks noGrp="1"/>
          </p:cNvSpPr>
          <p:nvPr>
            <p:ph type="sldNum" sz="quarter" idx="12"/>
          </p:nvPr>
        </p:nvSpPr>
        <p:spPr/>
        <p:txBody>
          <a:bodyPr/>
          <a:lstStyle/>
          <a:p>
            <a:pPr>
              <a:defRPr/>
            </a:pPr>
            <a:fld id="{97269BB5-6EAB-4753-B1DD-7FD817689FEB}" type="slidenum">
              <a:rPr lang="en-US" altLang="x-none" smtClean="0"/>
            </a:fld>
            <a:endParaRPr lang="en-US" altLang="x-none">
              <a:solidFill>
                <a:srgbClr val="88A44D"/>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5"/>
          <p:cNvSpPr>
            <a:spLocks noGrp="1"/>
          </p:cNvSpPr>
          <p:nvPr>
            <p:ph sz="half" idx="4294967295"/>
          </p:nvPr>
        </p:nvSpPr>
        <p:spPr>
          <a:xfrm>
            <a:off x="1320820" y="1486756"/>
            <a:ext cx="6288846" cy="4325107"/>
          </a:xfrm>
        </p:spPr>
        <p:txBody>
          <a:bodyPr/>
          <a:lstStyle/>
          <a:p>
            <a:pPr marL="0" indent="0" algn="ctr" eaLnBrk="1" hangingPunct="1">
              <a:buNone/>
            </a:pPr>
            <a:endParaRPr lang="en-US" altLang="en-US" dirty="0">
              <a:ea typeface="MS PGothic"/>
            </a:endParaRPr>
          </a:p>
          <a:p>
            <a:r>
              <a:rPr lang="en-US" altLang="en-US" b="1" dirty="0">
                <a:ea typeface="MS PGothic"/>
              </a:rPr>
              <a:t>Data</a:t>
            </a:r>
            <a:r>
              <a:rPr lang="en-US" altLang="zh-CN" b="1" dirty="0">
                <a:ea typeface="MS PGothic"/>
              </a:rPr>
              <a:t>base</a:t>
            </a:r>
            <a:r>
              <a:rPr lang="zh-CN" altLang="en-US" b="1" dirty="0">
                <a:ea typeface="MS PGothic"/>
              </a:rPr>
              <a:t> </a:t>
            </a:r>
            <a:r>
              <a:rPr lang="en-US" altLang="zh-CN" b="1" dirty="0">
                <a:ea typeface="MS PGothic"/>
              </a:rPr>
              <a:t>Design Document</a:t>
            </a:r>
            <a:endParaRPr lang="en-US" altLang="zh-CN" b="1" dirty="0">
              <a:ea typeface="MS PGothic"/>
            </a:endParaRPr>
          </a:p>
          <a:p>
            <a:r>
              <a:rPr lang="en-US" altLang="zh-CN" b="1" dirty="0">
                <a:ea typeface="MS PGothic"/>
              </a:rPr>
              <a:t>ERD</a:t>
            </a:r>
            <a:endParaRPr lang="en-US" altLang="zh-CN" b="1" dirty="0">
              <a:ea typeface="MS PGothic"/>
            </a:endParaRPr>
          </a:p>
          <a:p>
            <a:r>
              <a:rPr lang="en-US" altLang="zh-CN" b="1" dirty="0">
                <a:ea typeface="MS PGothic"/>
              </a:rPr>
              <a:t>SQL DDL</a:t>
            </a:r>
            <a:r>
              <a:rPr lang="zh-CN" altLang="en-US" b="1" dirty="0">
                <a:ea typeface="MS PGothic"/>
              </a:rPr>
              <a:t> </a:t>
            </a:r>
            <a:r>
              <a:rPr lang="en-US" altLang="zh-CN" b="1" dirty="0">
                <a:ea typeface="MS PGothic"/>
              </a:rPr>
              <a:t>Statement</a:t>
            </a:r>
            <a:endParaRPr lang="en-US" altLang="zh-CN" b="1" dirty="0">
              <a:ea typeface="MS PGothic"/>
            </a:endParaRPr>
          </a:p>
          <a:p>
            <a:r>
              <a:rPr lang="en-US" altLang="zh-CN" b="1" dirty="0">
                <a:ea typeface="MS PGothic"/>
              </a:rPr>
              <a:t>SQL View</a:t>
            </a:r>
            <a:endParaRPr lang="en-US" altLang="zh-CN" b="1" dirty="0">
              <a:ea typeface="MS PGothic"/>
            </a:endParaRPr>
          </a:p>
          <a:p>
            <a:r>
              <a:rPr lang="en-US" altLang="zh-CN" b="1" dirty="0">
                <a:ea typeface="MS PGothic"/>
              </a:rPr>
              <a:t>Report &amp; Visualization</a:t>
            </a:r>
            <a:endParaRPr lang="en-US" altLang="en-US" b="1" dirty="0">
              <a:ea typeface="MS PGothic"/>
            </a:endParaRPr>
          </a:p>
        </p:txBody>
      </p:sp>
      <p:sp>
        <p:nvSpPr>
          <p:cNvPr id="2" name="Title 3"/>
          <p:cNvSpPr txBox="1"/>
          <p:nvPr/>
        </p:nvSpPr>
        <p:spPr>
          <a:xfrm>
            <a:off x="5579392" y="522611"/>
            <a:ext cx="2774197" cy="670759"/>
          </a:xfrm>
          <a:prstGeom prst="rect">
            <a:avLst/>
          </a:prstGeom>
        </p:spPr>
        <p:txBody>
          <a:bodyPr/>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en-US" sz="4000" dirty="0">
                <a:ea typeface="MS PGothic"/>
              </a:rPr>
              <a:t>Contents</a:t>
            </a:r>
            <a:endParaRPr lang="en-US" altLang="en-US" sz="4000" dirty="0">
              <a:ea typeface="MS PGothic"/>
            </a:endParaRPr>
          </a:p>
        </p:txBody>
      </p:sp>
      <p:sp>
        <p:nvSpPr>
          <p:cNvPr id="3" name="灯片编号占位符 2"/>
          <p:cNvSpPr>
            <a:spLocks noGrp="1"/>
          </p:cNvSpPr>
          <p:nvPr>
            <p:ph type="sldNum" sz="quarter" idx="12"/>
          </p:nvPr>
        </p:nvSpPr>
        <p:spPr/>
        <p:txBody>
          <a:bodyPr/>
          <a:lstStyle/>
          <a:p>
            <a:pPr>
              <a:defRPr/>
            </a:pPr>
            <a:fld id="{71A5E7D8-EA78-44FD-8E8D-A5712C6F70CB}" type="slidenum">
              <a:rPr lang="en-US" altLang="x-none" smtClean="0"/>
            </a:fld>
            <a:endParaRPr lang="en-US" altLang="x-none"/>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BEBA8EAE-BF5A-486C-A8C5-ECC9F3942E4B}">
                <a14:imgProps xmlns:a14="http://schemas.microsoft.com/office/drawing/2010/main">
                  <a14:imgLayer r:embed="rId2">
                    <a14:imgEffect>
                      <a14:brightnessContrast contrast="20000"/>
                    </a14:imgEffect>
                    <a14:imgEffect>
                      <a14:sharpenSoften amount="25000"/>
                    </a14:imgEffect>
                  </a14:imgLayer>
                </a14:imgProps>
              </a:ext>
            </a:extLst>
          </a:blip>
          <a:srcRect l="424"/>
          <a:stretch>
            <a:fillRect/>
          </a:stretch>
        </p:blipFill>
        <p:spPr>
          <a:xfrm>
            <a:off x="232780" y="3116186"/>
            <a:ext cx="4888619" cy="2845095"/>
          </a:xfrm>
          <a:prstGeom prst="rect">
            <a:avLst/>
          </a:prstGeom>
          <a:ln>
            <a:solidFill>
              <a:schemeClr val="tx1"/>
            </a:solidFill>
          </a:ln>
        </p:spPr>
      </p:pic>
      <p:sp>
        <p:nvSpPr>
          <p:cNvPr id="4" name="文本框 3"/>
          <p:cNvSpPr txBox="1"/>
          <p:nvPr/>
        </p:nvSpPr>
        <p:spPr>
          <a:xfrm>
            <a:off x="161340" y="1760254"/>
            <a:ext cx="8148389" cy="1592744"/>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View</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3:</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Best</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sales</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product</a:t>
            </a:r>
            <a:endParaRPr kumimoji="1" lang="en-US" altLang="zh-CN" dirty="0">
              <a:latin typeface="Times New Roman" panose="02020603050405020304" pitchFamily="18" charset="0"/>
              <a:cs typeface="Times New Roman" panose="02020603050405020304" pitchFamily="18" charset="0"/>
            </a:endParaRPr>
          </a:p>
          <a:p>
            <a:r>
              <a:rPr kumimoji="1" lang="zh-CN" altLang="en-US" sz="900" dirty="0">
                <a:latin typeface="Times New Roman" panose="02020603050405020304" pitchFamily="18" charset="0"/>
                <a:cs typeface="Times New Roman" panose="02020603050405020304" pitchFamily="18" charset="0"/>
              </a:rPr>
              <a:t>  </a:t>
            </a:r>
            <a:endParaRPr kumimoji="1" lang="en-US" altLang="zh-CN" sz="900" dirty="0">
              <a:latin typeface="Times New Roman" panose="02020603050405020304" pitchFamily="18" charset="0"/>
              <a:cs typeface="Times New Roman" panose="02020603050405020304" pitchFamily="18" charset="0"/>
            </a:endParaRPr>
          </a:p>
          <a:p>
            <a:pPr marL="257175" indent="-257175">
              <a:buFont typeface="Wingdings" panose="05000000000000000000" pitchFamily="2" charset="2"/>
              <a:buChar char="Ø"/>
            </a:pPr>
            <a:r>
              <a:rPr lang="en-US" altLang="zh-CN" sz="1725" b="1" dirty="0">
                <a:latin typeface="Times New Roman" panose="02020603050405020304" pitchFamily="18" charset="0"/>
                <a:cs typeface="Times New Roman" panose="02020603050405020304" pitchFamily="18" charset="0"/>
              </a:rPr>
              <a:t>P</a:t>
            </a:r>
            <a:r>
              <a:rPr lang="en-US" altLang="zh-CN" sz="1725" dirty="0">
                <a:latin typeface="Times New Roman" panose="02020603050405020304" pitchFamily="18" charset="0"/>
                <a:cs typeface="Times New Roman" panose="02020603050405020304" pitchFamily="18" charset="0"/>
              </a:rPr>
              <a:t>rovide retailers with valuable statistics to forecast </a:t>
            </a:r>
            <a:endParaRPr lang="en-US" altLang="zh-CN" sz="1725" dirty="0">
              <a:latin typeface="Times New Roman" panose="02020603050405020304" pitchFamily="18" charset="0"/>
              <a:cs typeface="Times New Roman" panose="02020603050405020304" pitchFamily="18" charset="0"/>
            </a:endParaRPr>
          </a:p>
          <a:p>
            <a:r>
              <a:rPr lang="zh-CN" altLang="en-US" sz="1725" dirty="0">
                <a:latin typeface="Times New Roman" panose="02020603050405020304" pitchFamily="18" charset="0"/>
                <a:cs typeface="Times New Roman" panose="02020603050405020304" pitchFamily="18" charset="0"/>
              </a:rPr>
              <a:t>     </a:t>
            </a:r>
            <a:r>
              <a:rPr lang="en-US" altLang="zh-CN" sz="1725" dirty="0">
                <a:latin typeface="Times New Roman" panose="02020603050405020304" pitchFamily="18" charset="0"/>
                <a:cs typeface="Times New Roman" panose="02020603050405020304" pitchFamily="18" charset="0"/>
              </a:rPr>
              <a:t>customer’s demand and meet supplies.</a:t>
            </a:r>
            <a:endParaRPr kumimoji="1" lang="en-US" altLang="zh-CN" dirty="0"/>
          </a:p>
          <a:p>
            <a:endParaRPr kumimoji="1" lang="en-US" altLang="zh-CN" dirty="0"/>
          </a:p>
          <a:p>
            <a:endParaRPr kumimoji="1" lang="en-US" altLang="zh-CN" dirty="0"/>
          </a:p>
        </p:txBody>
      </p:sp>
      <p:pic>
        <p:nvPicPr>
          <p:cNvPr id="8" name="图片 7"/>
          <p:cNvPicPr>
            <a:picLocks noChangeAspect="1"/>
          </p:cNvPicPr>
          <p:nvPr/>
        </p:nvPicPr>
        <p:blipFill>
          <a:blip r:embed="rId3">
            <a:extLst>
              <a:ext uri="{BEBA8EAE-BF5A-486C-A8C5-ECC9F3942E4B}">
                <a14:imgProps xmlns:a14="http://schemas.microsoft.com/office/drawing/2010/main">
                  <a14:imgLayer r:embed="rId4">
                    <a14:imgEffect>
                      <a14:brightnessContrast contrast="20000"/>
                    </a14:imgEffect>
                    <a14:imgEffect>
                      <a14:sharpenSoften amount="25000"/>
                    </a14:imgEffect>
                  </a14:imgLayer>
                </a14:imgProps>
              </a:ext>
            </a:extLst>
          </a:blip>
          <a:stretch>
            <a:fillRect/>
          </a:stretch>
        </p:blipFill>
        <p:spPr>
          <a:xfrm>
            <a:off x="4784521" y="5259300"/>
            <a:ext cx="4270415" cy="1049790"/>
          </a:xfrm>
          <a:prstGeom prst="rect">
            <a:avLst/>
          </a:prstGeom>
          <a:ln>
            <a:solidFill>
              <a:schemeClr val="tx1"/>
            </a:solidFill>
          </a:ln>
        </p:spPr>
      </p:pic>
      <p:grpSp>
        <p:nvGrpSpPr>
          <p:cNvPr id="35" name="组合 34"/>
          <p:cNvGrpSpPr/>
          <p:nvPr/>
        </p:nvGrpSpPr>
        <p:grpSpPr>
          <a:xfrm>
            <a:off x="5261827" y="1760254"/>
            <a:ext cx="3793109" cy="2601140"/>
            <a:chOff x="7081390" y="10603"/>
            <a:chExt cx="5057479" cy="3468187"/>
          </a:xfrm>
        </p:grpSpPr>
        <p:pic>
          <p:nvPicPr>
            <p:cNvPr id="34" name="图片 33"/>
            <p:cNvPicPr>
              <a:picLocks noChangeAspect="1"/>
            </p:cNvPicPr>
            <p:nvPr/>
          </p:nvPicPr>
          <p:blipFill>
            <a:blip r:embed="rId5">
              <a:grayscl/>
              <a:extLst>
                <a:ext uri="{BEBA8EAE-BF5A-486C-A8C5-ECC9F3942E4B}">
                  <a14:imgProps xmlns:a14="http://schemas.microsoft.com/office/drawing/2010/main">
                    <a14:imgLayer r:embed="rId6">
                      <a14:imgEffect>
                        <a14:brightnessContrast contrast="-40000"/>
                      </a14:imgEffect>
                      <a14:imgEffect>
                        <a14:sharpenSoften amount="50000"/>
                      </a14:imgEffect>
                    </a14:imgLayer>
                  </a14:imgProps>
                </a:ext>
              </a:extLst>
            </a:blip>
            <a:stretch>
              <a:fillRect/>
            </a:stretch>
          </p:blipFill>
          <p:spPr>
            <a:xfrm>
              <a:off x="7081390" y="10603"/>
              <a:ext cx="5057479" cy="3468187"/>
            </a:xfrm>
            <a:prstGeom prst="rect">
              <a:avLst/>
            </a:prstGeom>
          </p:spPr>
        </p:pic>
        <p:sp>
          <p:nvSpPr>
            <p:cNvPr id="25" name="圆角矩形 24"/>
            <p:cNvSpPr/>
            <p:nvPr/>
          </p:nvSpPr>
          <p:spPr>
            <a:xfrm>
              <a:off x="9560362" y="764897"/>
              <a:ext cx="540000" cy="76488"/>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圆角矩形 25"/>
            <p:cNvSpPr/>
            <p:nvPr/>
          </p:nvSpPr>
          <p:spPr>
            <a:xfrm>
              <a:off x="9667041" y="1073601"/>
              <a:ext cx="432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圆角矩形 8"/>
            <p:cNvSpPr/>
            <p:nvPr/>
          </p:nvSpPr>
          <p:spPr>
            <a:xfrm>
              <a:off x="10618267" y="1644978"/>
              <a:ext cx="504000" cy="82800"/>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圆角矩形 9"/>
            <p:cNvSpPr/>
            <p:nvPr/>
          </p:nvSpPr>
          <p:spPr>
            <a:xfrm>
              <a:off x="10703774" y="2042359"/>
              <a:ext cx="418493"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圆角矩形 11"/>
            <p:cNvSpPr/>
            <p:nvPr/>
          </p:nvSpPr>
          <p:spPr>
            <a:xfrm>
              <a:off x="10703773" y="1959559"/>
              <a:ext cx="418493"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圆角矩形 12"/>
            <p:cNvSpPr/>
            <p:nvPr/>
          </p:nvSpPr>
          <p:spPr>
            <a:xfrm>
              <a:off x="10703773" y="2126202"/>
              <a:ext cx="418493"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圆角矩形 13"/>
            <p:cNvSpPr/>
            <p:nvPr/>
          </p:nvSpPr>
          <p:spPr>
            <a:xfrm>
              <a:off x="9012166" y="2037497"/>
              <a:ext cx="655200" cy="82800"/>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1" name="圆角矩形 20"/>
            <p:cNvSpPr/>
            <p:nvPr/>
          </p:nvSpPr>
          <p:spPr>
            <a:xfrm>
              <a:off x="9103818" y="2201348"/>
              <a:ext cx="558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 name="圆角矩形 21"/>
            <p:cNvSpPr/>
            <p:nvPr/>
          </p:nvSpPr>
          <p:spPr>
            <a:xfrm>
              <a:off x="10703773" y="1755589"/>
              <a:ext cx="414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圆角矩形 22"/>
            <p:cNvSpPr/>
            <p:nvPr/>
          </p:nvSpPr>
          <p:spPr>
            <a:xfrm>
              <a:off x="9665416" y="847603"/>
              <a:ext cx="432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圆角矩形 26"/>
            <p:cNvSpPr/>
            <p:nvPr/>
          </p:nvSpPr>
          <p:spPr>
            <a:xfrm>
              <a:off x="10652630" y="999773"/>
              <a:ext cx="576000" cy="82800"/>
            </a:xfrm>
            <a:prstGeom prst="roundRect">
              <a:avLst/>
            </a:prstGeom>
            <a:solidFill>
              <a:schemeClr val="accent2">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9" name="圆角矩形 28"/>
            <p:cNvSpPr/>
            <p:nvPr/>
          </p:nvSpPr>
          <p:spPr>
            <a:xfrm>
              <a:off x="10750011" y="1092662"/>
              <a:ext cx="468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圆角矩形 29"/>
            <p:cNvSpPr/>
            <p:nvPr/>
          </p:nvSpPr>
          <p:spPr>
            <a:xfrm>
              <a:off x="10754191" y="1170481"/>
              <a:ext cx="468000" cy="82800"/>
            </a:xfrm>
            <a:prstGeom prst="roundRect">
              <a:avLst/>
            </a:prstGeom>
            <a:solidFill>
              <a:schemeClr val="accent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33" name="圆角矩形 32"/>
          <p:cNvSpPr/>
          <p:nvPr/>
        </p:nvSpPr>
        <p:spPr>
          <a:xfrm>
            <a:off x="6553184" y="5236212"/>
            <a:ext cx="1827984" cy="216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Title 3"/>
          <p:cNvSpPr>
            <a:spLocks noGrp="1"/>
          </p:cNvSpPr>
          <p:nvPr/>
        </p:nvSpPr>
        <p:spPr bwMode="auto">
          <a:xfrm>
            <a:off x="1726638" y="2746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ea typeface="MS PGothic"/>
              </a:rPr>
              <a:t>View</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3" name="灯片编号占位符 2"/>
          <p:cNvSpPr>
            <a:spLocks noGrp="1"/>
          </p:cNvSpPr>
          <p:nvPr>
            <p:ph type="sldNum" sz="quarter" idx="12"/>
          </p:nvPr>
        </p:nvSpPr>
        <p:spPr/>
        <p:txBody>
          <a:bodyPr/>
          <a:lstStyle/>
          <a:p>
            <a:pPr>
              <a:defRPr/>
            </a:pPr>
            <a:fld id="{97269BB5-6EAB-4753-B1DD-7FD817689FEB}" type="slidenum">
              <a:rPr lang="en-US" altLang="x-none" smtClean="0"/>
            </a:fld>
            <a:endParaRPr lang="en-US" altLang="x-none">
              <a:solidFill>
                <a:srgbClr val="88A44D"/>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71473" y="1851422"/>
            <a:ext cx="7225904" cy="1790700"/>
          </a:xfrm>
        </p:spPr>
        <p:txBody>
          <a:bodyPr>
            <a:normAutofit/>
          </a:bodyPr>
          <a:lstStyle/>
          <a:p>
            <a:pPr algn="l"/>
            <a:r>
              <a:rPr kumimoji="1" lang="en-US" altLang="zh-CN" b="1" dirty="0"/>
              <a:t>05 Report &amp; Visualization</a:t>
            </a:r>
            <a:br>
              <a:rPr kumimoji="1" lang="en-US" altLang="zh-CN" b="1" dirty="0"/>
            </a:br>
            <a:endParaRPr kumimoji="1" lang="zh-CN" altLang="en-US" b="1" dirty="0"/>
          </a:p>
        </p:txBody>
      </p:sp>
      <p:sp>
        <p:nvSpPr>
          <p:cNvPr id="3" name="副标题 2"/>
          <p:cNvSpPr>
            <a:spLocks noGrp="1"/>
          </p:cNvSpPr>
          <p:nvPr>
            <p:ph type="subTitle" idx="1"/>
          </p:nvPr>
        </p:nvSpPr>
        <p:spPr>
          <a:xfrm>
            <a:off x="371473" y="4231563"/>
            <a:ext cx="8550039" cy="1006864"/>
          </a:xfrm>
        </p:spPr>
        <p:style>
          <a:lnRef idx="2">
            <a:schemeClr val="dk1"/>
          </a:lnRef>
          <a:fillRef idx="1">
            <a:schemeClr val="lt1"/>
          </a:fillRef>
          <a:effectRef idx="0">
            <a:schemeClr val="dk1"/>
          </a:effectRef>
          <a:fontRef idx="minor">
            <a:schemeClr val="dk1"/>
          </a:fontRef>
        </p:style>
        <p:txBody>
          <a:bodyPr/>
          <a:lstStyle/>
          <a:p>
            <a:pPr marL="257175" indent="-257175" algn="just">
              <a:buFont typeface="Arial" panose="020B0604020202090204" pitchFamily="34" charset="0"/>
              <a:buChar char="•"/>
            </a:pPr>
            <a:r>
              <a:rPr kumimoji="1" lang="en-US" altLang="zh-CN" sz="2800" dirty="0"/>
              <a:t>To focus, simplify, and customize the perception of the database</a:t>
            </a:r>
            <a:r>
              <a:rPr kumimoji="1" lang="zh-CN" altLang="en-US" sz="2800" dirty="0"/>
              <a:t> </a:t>
            </a:r>
            <a:r>
              <a:rPr kumimoji="1" lang="en-US" altLang="zh-CN" sz="2800" dirty="0"/>
              <a:t>by Tableau.</a:t>
            </a:r>
            <a:endParaRPr kumimoji="1" lang="zh-CN" altLang="en-US" sz="2800" dirty="0"/>
          </a:p>
        </p:txBody>
      </p:sp>
      <p:sp>
        <p:nvSpPr>
          <p:cNvPr id="4" name="灯片编号占位符 3"/>
          <p:cNvSpPr>
            <a:spLocks noGrp="1"/>
          </p:cNvSpPr>
          <p:nvPr>
            <p:ph type="sldNum" sz="quarter" idx="12"/>
          </p:nvPr>
        </p:nvSpPr>
        <p:spPr/>
        <p:txBody>
          <a:bodyPr/>
          <a:lstStyle/>
          <a:p>
            <a:pPr>
              <a:defRPr/>
            </a:pPr>
            <a:fld id="{97269BB5-6EAB-4753-B1DD-7FD817689FEB}" type="slidenum">
              <a:rPr lang="en-US" altLang="x-none" smtClean="0"/>
            </a:fld>
            <a:endParaRPr lang="en-US" altLang="x-none">
              <a:solidFill>
                <a:srgbClr val="88A44D"/>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a:spLocks noGrp="1"/>
          </p:cNvSpPr>
          <p:nvPr/>
        </p:nvSpPr>
        <p:spPr bwMode="auto">
          <a:xfrm>
            <a:off x="1726638" y="74821"/>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ea typeface="MS PGothic"/>
              </a:rPr>
              <a:t>Visualization</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10" name="文本框 9"/>
          <p:cNvSpPr txBox="1"/>
          <p:nvPr/>
        </p:nvSpPr>
        <p:spPr>
          <a:xfrm>
            <a:off x="2484970" y="2126731"/>
            <a:ext cx="4174059" cy="923330"/>
          </a:xfrm>
          <a:prstGeom prst="rect">
            <a:avLst/>
          </a:prstGeom>
          <a:noFill/>
        </p:spPr>
        <p:txBody>
          <a:bodyPr wrap="square" rtlCol="0">
            <a:spAutoFit/>
          </a:bodyPr>
          <a:lstStyle/>
          <a:p>
            <a:endParaRPr kumimoji="1" lang="en-US" altLang="zh-CN" dirty="0"/>
          </a:p>
          <a:p>
            <a:endParaRPr kumimoji="1" lang="en-US" altLang="zh-CN" dirty="0"/>
          </a:p>
          <a:p>
            <a:endParaRPr kumimoji="1" lang="zh-CN" altLang="en-US" dirty="0"/>
          </a:p>
        </p:txBody>
      </p:sp>
      <p:pic>
        <p:nvPicPr>
          <p:cNvPr id="2" name="图片 1" descr="SaleQty"/>
          <p:cNvPicPr>
            <a:picLocks noChangeAspect="1"/>
          </p:cNvPicPr>
          <p:nvPr/>
        </p:nvPicPr>
        <p:blipFill>
          <a:blip r:embed="rId1"/>
          <a:stretch>
            <a:fillRect/>
          </a:stretch>
        </p:blipFill>
        <p:spPr>
          <a:xfrm>
            <a:off x="416568" y="1539367"/>
            <a:ext cx="3298877" cy="2929093"/>
          </a:xfrm>
          <a:prstGeom prst="rect">
            <a:avLst/>
          </a:prstGeom>
        </p:spPr>
      </p:pic>
      <p:pic>
        <p:nvPicPr>
          <p:cNvPr id="3" name="图片 2" descr="CustomerInfo"/>
          <p:cNvPicPr>
            <a:picLocks noChangeAspect="1"/>
          </p:cNvPicPr>
          <p:nvPr/>
        </p:nvPicPr>
        <p:blipFill rotWithShape="1">
          <a:blip r:embed="rId2"/>
          <a:srcRect l="199" r="20867"/>
          <a:stretch>
            <a:fillRect/>
          </a:stretch>
        </p:blipFill>
        <p:spPr>
          <a:xfrm>
            <a:off x="4720917" y="1332447"/>
            <a:ext cx="3876224" cy="2483322"/>
          </a:xfrm>
          <a:prstGeom prst="rect">
            <a:avLst/>
          </a:prstGeom>
        </p:spPr>
      </p:pic>
      <p:pic>
        <p:nvPicPr>
          <p:cNvPr id="4" name="图片 3" descr="地图&#10;&#10;描述已自动生成"/>
          <p:cNvPicPr>
            <a:picLocks noChangeAspect="1"/>
          </p:cNvPicPr>
          <p:nvPr/>
        </p:nvPicPr>
        <p:blipFill rotWithShape="1">
          <a:blip r:embed="rId3"/>
          <a:srcRect b="10346"/>
          <a:stretch>
            <a:fillRect/>
          </a:stretch>
        </p:blipFill>
        <p:spPr>
          <a:xfrm>
            <a:off x="2639767" y="3887531"/>
            <a:ext cx="3864463" cy="2929093"/>
          </a:xfrm>
          <a:prstGeom prst="rect">
            <a:avLst/>
          </a:prstGeom>
        </p:spPr>
      </p:pic>
      <p:sp>
        <p:nvSpPr>
          <p:cNvPr id="5" name="灯片编号占位符 4"/>
          <p:cNvSpPr>
            <a:spLocks noGrp="1"/>
          </p:cNvSpPr>
          <p:nvPr>
            <p:ph type="sldNum" sz="quarter" idx="12"/>
          </p:nvPr>
        </p:nvSpPr>
        <p:spPr/>
        <p:txBody>
          <a:bodyPr/>
          <a:lstStyle/>
          <a:p>
            <a:pPr>
              <a:defRPr/>
            </a:pPr>
            <a:fld id="{B179E7C7-4E86-4A03-B17E-362E8C17F522}" type="slidenum">
              <a:rPr lang="en-US" altLang="x-none" smtClean="0"/>
            </a:fld>
            <a:endParaRPr lang="en-US" altLang="x-none"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3"/>
          <p:cNvSpPr>
            <a:spLocks noGrp="1"/>
          </p:cNvSpPr>
          <p:nvPr/>
        </p:nvSpPr>
        <p:spPr bwMode="auto">
          <a:xfrm>
            <a:off x="1726638" y="71438"/>
            <a:ext cx="7007678"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eaLnBrk="1" hangingPunct="1"/>
            <a:r>
              <a:rPr lang="en-US" altLang="zh-CN" dirty="0">
                <a:ea typeface="MS PGothic"/>
              </a:rPr>
              <a:t>Visualization</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pic>
        <p:nvPicPr>
          <p:cNvPr id="3" name="图片 2" descr="图表, 条形图&#10;&#10;描述已自动生成"/>
          <p:cNvPicPr>
            <a:picLocks noChangeAspect="1"/>
          </p:cNvPicPr>
          <p:nvPr/>
        </p:nvPicPr>
        <p:blipFill>
          <a:blip r:embed="rId1"/>
          <a:stretch>
            <a:fillRect/>
          </a:stretch>
        </p:blipFill>
        <p:spPr>
          <a:xfrm>
            <a:off x="1942896" y="1878197"/>
            <a:ext cx="6039053" cy="4304368"/>
          </a:xfrm>
          <a:prstGeom prst="rect">
            <a:avLst/>
          </a:prstGeom>
        </p:spPr>
      </p:pic>
      <p:pic>
        <p:nvPicPr>
          <p:cNvPr id="6" name="图片 5" descr="图表, 条形图&#10;&#10;描述已自动生成"/>
          <p:cNvPicPr>
            <a:picLocks noChangeAspect="1"/>
          </p:cNvPicPr>
          <p:nvPr/>
        </p:nvPicPr>
        <p:blipFill>
          <a:blip r:embed="rId2"/>
          <a:stretch>
            <a:fillRect/>
          </a:stretch>
        </p:blipFill>
        <p:spPr>
          <a:xfrm>
            <a:off x="593717" y="1899437"/>
            <a:ext cx="8057989" cy="4304368"/>
          </a:xfrm>
          <a:prstGeom prst="rect">
            <a:avLst/>
          </a:prstGeom>
        </p:spPr>
      </p:pic>
      <p:sp>
        <p:nvSpPr>
          <p:cNvPr id="2" name="灯片编号占位符 1"/>
          <p:cNvSpPr>
            <a:spLocks noGrp="1"/>
          </p:cNvSpPr>
          <p:nvPr>
            <p:ph type="sldNum" sz="quarter" idx="12"/>
          </p:nvPr>
        </p:nvSpPr>
        <p:spPr/>
        <p:txBody>
          <a:bodyPr/>
          <a:lstStyle/>
          <a:p>
            <a:pPr>
              <a:defRPr/>
            </a:pPr>
            <a:fld id="{B179E7C7-4E86-4A03-B17E-362E8C17F522}" type="slidenum">
              <a:rPr lang="en-US" altLang="x-none" smtClean="0"/>
            </a:fld>
            <a:endParaRPr lang="en-US" altLang="x-none" dirty="0"/>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heckerboard(across)">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xit" presetSubtype="10" fill="hold" nodeType="clickEffect">
                                  <p:stCondLst>
                                    <p:cond delay="0"/>
                                  </p:stCondLst>
                                  <p:childTnLst>
                                    <p:animEffect transition="out" filter="checkerboard(across)">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507330" y="2828835"/>
            <a:ext cx="6129337" cy="1200329"/>
          </a:xfrm>
          <a:prstGeom prst="rect">
            <a:avLst/>
          </a:prstGeom>
          <a:noFill/>
        </p:spPr>
        <p:txBody>
          <a:bodyPr wrap="square" rtlCol="0">
            <a:spAutoFit/>
          </a:bodyPr>
          <a:lstStyle/>
          <a:p>
            <a:pPr algn="ctr"/>
            <a:r>
              <a:rPr kumimoji="1" lang="en-US" altLang="zh-CN" sz="7200" b="1" dirty="0">
                <a:latin typeface="+mn-lt"/>
              </a:rPr>
              <a:t>Thank You!</a:t>
            </a:r>
            <a:endParaRPr kumimoji="1" lang="zh-CN" altLang="en-US" sz="7200" b="1" dirty="0">
              <a:latin typeface="+mn-lt"/>
            </a:endParaRPr>
          </a:p>
        </p:txBody>
      </p:sp>
      <p:sp>
        <p:nvSpPr>
          <p:cNvPr id="6" name="Subtitle 2"/>
          <p:cNvSpPr>
            <a:spLocks noGrp="1"/>
          </p:cNvSpPr>
          <p:nvPr/>
        </p:nvSpPr>
        <p:spPr bwMode="auto">
          <a:xfrm>
            <a:off x="442911" y="5517625"/>
            <a:ext cx="8258176" cy="883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indent="0" algn="ctr" defTabSz="457200" rtl="0" eaLnBrk="0" fontAlgn="base" hangingPunct="0">
              <a:spcBef>
                <a:spcPct val="20000"/>
              </a:spcBef>
              <a:spcAft>
                <a:spcPct val="0"/>
              </a:spcAft>
              <a:buFont typeface="Arial" panose="020B0604020202090204" pitchFamily="34" charset="0"/>
              <a:buNone/>
              <a:defRPr sz="3200" kern="1200">
                <a:solidFill>
                  <a:srgbClr val="6D6D6B"/>
                </a:solidFill>
                <a:latin typeface="Arial" panose="020B0604020202090204"/>
                <a:ea typeface="MS PGothic" panose="020B0600070205080204" pitchFamily="34" charset="-128"/>
                <a:cs typeface="Arial" panose="020B0604020202090204"/>
              </a:defRPr>
            </a:lvl1pPr>
            <a:lvl2pPr marL="457200" indent="0" algn="ctr" defTabSz="457200" rtl="0" eaLnBrk="0" fontAlgn="base" hangingPunct="0">
              <a:spcBef>
                <a:spcPct val="20000"/>
              </a:spcBef>
              <a:spcAft>
                <a:spcPct val="0"/>
              </a:spcAft>
              <a:buFont typeface="Arial" panose="020B0604020202090204" pitchFamily="34" charset="0"/>
              <a:buNone/>
              <a:defRPr sz="2800" kern="1200">
                <a:solidFill>
                  <a:schemeClr val="tx1">
                    <a:tint val="75000"/>
                  </a:schemeClr>
                </a:solidFill>
                <a:latin typeface="Arial" panose="020B0604020202090204"/>
                <a:ea typeface="MS PGothic" panose="020B0600070205080204" pitchFamily="34" charset="-128"/>
                <a:cs typeface="Arial" panose="020B0604020202090204"/>
              </a:defRPr>
            </a:lvl2pPr>
            <a:lvl3pPr marL="914400" indent="0" algn="ctr" defTabSz="457200" rtl="0" eaLnBrk="0" fontAlgn="base" hangingPunct="0">
              <a:spcBef>
                <a:spcPct val="20000"/>
              </a:spcBef>
              <a:spcAft>
                <a:spcPct val="0"/>
              </a:spcAft>
              <a:buFont typeface="Lucida Grande" panose="020B0600040502020204" pitchFamily="4" charset="0"/>
              <a:buNone/>
              <a:defRPr sz="2400" kern="1200">
                <a:solidFill>
                  <a:schemeClr val="tx1">
                    <a:tint val="75000"/>
                  </a:schemeClr>
                </a:solidFill>
                <a:latin typeface="Arial" panose="020B0604020202090204"/>
                <a:ea typeface="MS PGothic" panose="020B0600070205080204" pitchFamily="34" charset="-128"/>
                <a:cs typeface="Arial" panose="020B0604020202090204"/>
              </a:defRPr>
            </a:lvl3pPr>
            <a:lvl4pPr marL="1371600" indent="0" algn="ctr" defTabSz="457200" rtl="0" eaLnBrk="0" fontAlgn="base" hangingPunct="0">
              <a:spcBef>
                <a:spcPct val="20000"/>
              </a:spcBef>
              <a:spcAft>
                <a:spcPct val="0"/>
              </a:spcAft>
              <a:buFont typeface="Arial" panose="020B0604020202090204" pitchFamily="34" charset="0"/>
              <a:buNone/>
              <a:defRPr sz="2000" kern="1200">
                <a:solidFill>
                  <a:schemeClr val="tx1">
                    <a:tint val="75000"/>
                  </a:schemeClr>
                </a:solidFill>
                <a:latin typeface="Arial" panose="020B0604020202090204"/>
                <a:ea typeface="MS PGothic" panose="020B0600070205080204" pitchFamily="34" charset="-128"/>
                <a:cs typeface="Arial" panose="020B0604020202090204"/>
              </a:defRPr>
            </a:lvl4pPr>
            <a:lvl5pPr marL="1828800" indent="0" algn="ctr" defTabSz="457200" rtl="0" eaLnBrk="0" fontAlgn="base" hangingPunct="0">
              <a:spcBef>
                <a:spcPct val="20000"/>
              </a:spcBef>
              <a:spcAft>
                <a:spcPct val="0"/>
              </a:spcAft>
              <a:buFont typeface="Arial" panose="020B0604020202090204" pitchFamily="34" charset="0"/>
              <a:buNone/>
              <a:defRPr sz="2000" kern="1200">
                <a:solidFill>
                  <a:schemeClr val="tx1">
                    <a:tint val="75000"/>
                  </a:schemeClr>
                </a:solidFill>
                <a:latin typeface="Arial" panose="020B0604020202090204"/>
                <a:ea typeface="MS PGothic" panose="020B0600070205080204" pitchFamily="34" charset="-128"/>
                <a:cs typeface="Arial" panose="020B0604020202090204"/>
              </a:defRPr>
            </a:lvl5pPr>
            <a:lvl6pPr marL="22860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panose="020B0604020202090204"/>
              <a:buNone/>
              <a:defRPr sz="2000" kern="1200">
                <a:solidFill>
                  <a:schemeClr val="tx1">
                    <a:tint val="75000"/>
                  </a:schemeClr>
                </a:solidFill>
                <a:latin typeface="+mn-lt"/>
                <a:ea typeface="+mn-ea"/>
                <a:cs typeface="+mn-cs"/>
              </a:defRPr>
            </a:lvl9pPr>
          </a:lstStyle>
          <a:p>
            <a:r>
              <a:rPr lang="en-US" altLang="zh-CN" sz="2400" b="1" dirty="0">
                <a:solidFill>
                  <a:schemeClr val="tx1">
                    <a:lumMod val="75000"/>
                    <a:lumOff val="25000"/>
                  </a:schemeClr>
                </a:solidFill>
                <a:latin typeface="+mn-lt"/>
              </a:rPr>
              <a:t>Group6</a:t>
            </a:r>
            <a:endParaRPr lang="en-US" altLang="zh-CN" sz="2400" b="1" dirty="0">
              <a:solidFill>
                <a:schemeClr val="tx1">
                  <a:lumMod val="75000"/>
                  <a:lumOff val="25000"/>
                </a:schemeClr>
              </a:solidFill>
              <a:latin typeface="+mn-lt"/>
            </a:endParaRPr>
          </a:p>
          <a:p>
            <a:r>
              <a:rPr lang="en-US" altLang="zh-CN" sz="2400" b="1" dirty="0" err="1">
                <a:solidFill>
                  <a:schemeClr val="tx1">
                    <a:lumMod val="75000"/>
                    <a:lumOff val="25000"/>
                  </a:schemeClr>
                </a:solidFill>
                <a:latin typeface="+mn-lt"/>
              </a:rPr>
              <a:t>Sungmin</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Ko, Qi</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Li, </a:t>
            </a:r>
            <a:r>
              <a:rPr lang="en-US" altLang="zh-CN" sz="2400" b="1" dirty="0" err="1">
                <a:solidFill>
                  <a:schemeClr val="tx1">
                    <a:lumMod val="75000"/>
                    <a:lumOff val="25000"/>
                  </a:schemeClr>
                </a:solidFill>
                <a:latin typeface="+mn-lt"/>
              </a:rPr>
              <a:t>Siyu</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Liu,</a:t>
            </a:r>
            <a:r>
              <a:rPr lang="zh-CN" altLang="en-US" sz="2400" b="1" dirty="0">
                <a:solidFill>
                  <a:schemeClr val="tx1">
                    <a:lumMod val="75000"/>
                    <a:lumOff val="25000"/>
                  </a:schemeClr>
                </a:solidFill>
                <a:latin typeface="+mn-lt"/>
              </a:rPr>
              <a:t> </a:t>
            </a:r>
            <a:r>
              <a:rPr lang="en-US" altLang="zh-CN" sz="2400" b="1" dirty="0" err="1">
                <a:solidFill>
                  <a:schemeClr val="tx1">
                    <a:lumMod val="75000"/>
                    <a:lumOff val="25000"/>
                  </a:schemeClr>
                </a:solidFill>
                <a:latin typeface="+mn-lt"/>
              </a:rPr>
              <a:t>Yulin</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Hou,</a:t>
            </a:r>
            <a:r>
              <a:rPr lang="zh-CN" altLang="en-US" sz="2400" b="1" dirty="0">
                <a:solidFill>
                  <a:schemeClr val="tx1">
                    <a:lumMod val="75000"/>
                    <a:lumOff val="25000"/>
                  </a:schemeClr>
                </a:solidFill>
                <a:latin typeface="+mn-lt"/>
              </a:rPr>
              <a:t> </a:t>
            </a:r>
            <a:r>
              <a:rPr lang="en-US" altLang="zh-CN" sz="2400" b="1" dirty="0" err="1">
                <a:solidFill>
                  <a:schemeClr val="tx1">
                    <a:lumMod val="75000"/>
                    <a:lumOff val="25000"/>
                  </a:schemeClr>
                </a:solidFill>
                <a:latin typeface="+mn-lt"/>
              </a:rPr>
              <a:t>Xiaoyang</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Ye,</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Yuexin</a:t>
            </a:r>
            <a:r>
              <a:rPr lang="zh-CN" altLang="en-US" sz="2400" b="1" dirty="0">
                <a:solidFill>
                  <a:schemeClr val="tx1">
                    <a:lumMod val="75000"/>
                    <a:lumOff val="25000"/>
                  </a:schemeClr>
                </a:solidFill>
                <a:latin typeface="+mn-lt"/>
              </a:rPr>
              <a:t> </a:t>
            </a:r>
            <a:r>
              <a:rPr lang="en-US" altLang="zh-CN" sz="2400" b="1" dirty="0">
                <a:solidFill>
                  <a:schemeClr val="tx1">
                    <a:lumMod val="75000"/>
                    <a:lumOff val="25000"/>
                  </a:schemeClr>
                </a:solidFill>
                <a:latin typeface="+mn-lt"/>
              </a:rPr>
              <a:t>Ma</a:t>
            </a:r>
            <a:endParaRPr lang="en-US" altLang="zh-CN" sz="2400" b="1" dirty="0">
              <a:solidFill>
                <a:schemeClr val="tx1">
                  <a:lumMod val="75000"/>
                  <a:lumOff val="25000"/>
                </a:schemeClr>
              </a:solidFill>
              <a:latin typeface="+mn-lt"/>
            </a:endParaRPr>
          </a:p>
        </p:txBody>
      </p:sp>
      <p:sp>
        <p:nvSpPr>
          <p:cNvPr id="2" name="灯片编号占位符 1"/>
          <p:cNvSpPr>
            <a:spLocks noGrp="1"/>
          </p:cNvSpPr>
          <p:nvPr>
            <p:ph type="sldNum" sz="quarter" idx="12"/>
          </p:nvPr>
        </p:nvSpPr>
        <p:spPr/>
        <p:txBody>
          <a:bodyPr/>
          <a:lstStyle/>
          <a:p>
            <a:pPr>
              <a:defRPr/>
            </a:pPr>
            <a:fld id="{B179E7C7-4E86-4A03-B17E-362E8C17F522}" type="slidenum">
              <a:rPr lang="en-US" altLang="x-none" smtClean="0"/>
            </a:fld>
            <a:endParaRPr lang="en-US" altLang="x-none"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25053" y="1746584"/>
            <a:ext cx="7225904" cy="1790700"/>
          </a:xfrm>
        </p:spPr>
        <p:txBody>
          <a:bodyPr>
            <a:normAutofit/>
          </a:bodyPr>
          <a:lstStyle/>
          <a:p>
            <a:pPr algn="l"/>
            <a:r>
              <a:rPr kumimoji="1" lang="en-US" altLang="zh-CN" b="1" dirty="0"/>
              <a:t>01 </a:t>
            </a:r>
            <a:br>
              <a:rPr kumimoji="1" lang="en-US" altLang="zh-CN" b="1" dirty="0"/>
            </a:br>
            <a:r>
              <a:rPr kumimoji="1" lang="en-US" altLang="zh-CN" b="1" dirty="0"/>
              <a:t>Database Design Document</a:t>
            </a:r>
            <a:endParaRPr kumimoji="1" lang="zh-CN" altLang="en-US" b="1" dirty="0"/>
          </a:p>
        </p:txBody>
      </p:sp>
      <p:sp>
        <p:nvSpPr>
          <p:cNvPr id="3" name="副标题 2"/>
          <p:cNvSpPr>
            <a:spLocks noGrp="1"/>
          </p:cNvSpPr>
          <p:nvPr>
            <p:ph type="subTitle" idx="1"/>
          </p:nvPr>
        </p:nvSpPr>
        <p:spPr>
          <a:xfrm>
            <a:off x="232474" y="4216066"/>
            <a:ext cx="8679051" cy="1518308"/>
          </a:xfrm>
        </p:spPr>
        <p:style>
          <a:lnRef idx="2">
            <a:schemeClr val="dk1"/>
          </a:lnRef>
          <a:fillRef idx="1">
            <a:schemeClr val="lt1"/>
          </a:fillRef>
          <a:effectRef idx="0">
            <a:schemeClr val="dk1"/>
          </a:effectRef>
          <a:fontRef idx="minor">
            <a:schemeClr val="dk1"/>
          </a:fontRef>
        </p:style>
        <p:txBody>
          <a:bodyPr/>
          <a:lstStyle/>
          <a:p>
            <a:pPr marL="257175" indent="-257175" algn="just">
              <a:buFont typeface="Arial" panose="020B0604020202090204" pitchFamily="34" charset="0"/>
              <a:buChar char="•"/>
            </a:pPr>
            <a:r>
              <a:rPr kumimoji="1" lang="en-US" altLang="zh-CN" sz="2800" dirty="0"/>
              <a:t>Map the business purpose to the target database management system with consideration of the business rules.</a:t>
            </a:r>
            <a:endParaRPr kumimoji="1" lang="zh-CN" altLang="en-US" sz="2800" dirty="0"/>
          </a:p>
        </p:txBody>
      </p:sp>
      <p:sp>
        <p:nvSpPr>
          <p:cNvPr id="4" name="灯片编号占位符 3"/>
          <p:cNvSpPr>
            <a:spLocks noGrp="1"/>
          </p:cNvSpPr>
          <p:nvPr>
            <p:ph type="sldNum" sz="quarter" idx="12"/>
          </p:nvPr>
        </p:nvSpPr>
        <p:spPr/>
        <p:txBody>
          <a:bodyPr/>
          <a:lstStyle/>
          <a:p>
            <a:pPr>
              <a:defRPr/>
            </a:pPr>
            <a:fld id="{97269BB5-6EAB-4753-B1DD-7FD817689FEB}" type="slidenum">
              <a:rPr lang="en-US" altLang="x-none" smtClean="0"/>
            </a:fld>
            <a:endParaRPr lang="en-US" altLang="x-none">
              <a:solidFill>
                <a:srgbClr val="88A44D"/>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3"/>
          <p:cNvSpPr>
            <a:spLocks noGrp="1"/>
          </p:cNvSpPr>
          <p:nvPr>
            <p:ph type="title"/>
          </p:nvPr>
        </p:nvSpPr>
        <p:spPr/>
        <p:txBody>
          <a:bodyPr/>
          <a:lstStyle/>
          <a:p>
            <a:pPr eaLnBrk="1" hangingPunct="1"/>
            <a:r>
              <a:rPr lang="en-US" altLang="en-US" dirty="0">
                <a:ea typeface="MS PGothic"/>
              </a:rPr>
              <a:t>Background</a:t>
            </a:r>
            <a:endParaRPr lang="en-US" altLang="en-US" dirty="0">
              <a:latin typeface="Arial" panose="020B0604020202090204" pitchFamily="34" charset="0"/>
              <a:ea typeface="MS PGothic" panose="020B0600070205080204" pitchFamily="34" charset="-128"/>
              <a:cs typeface="Arial" panose="020B0604020202090204" pitchFamily="34" charset="0"/>
            </a:endParaRPr>
          </a:p>
        </p:txBody>
      </p:sp>
      <p:sp>
        <p:nvSpPr>
          <p:cNvPr id="4" name="Title 3"/>
          <p:cNvSpPr>
            <a:spLocks noGrp="1"/>
          </p:cNvSpPr>
          <p:nvPr/>
        </p:nvSpPr>
        <p:spPr>
          <a:xfrm>
            <a:off x="531495" y="1178878"/>
            <a:ext cx="6477000" cy="1143000"/>
          </a:xfrm>
          <a:prstGeom prst="rect">
            <a:avLst/>
          </a:prstGeom>
          <a:noFill/>
          <a:ln>
            <a:noFill/>
          </a:ln>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algn="l" eaLnBrk="1" hangingPunct="1"/>
            <a:r>
              <a:rPr lang="en-US" altLang="en-US" sz="2800" dirty="0">
                <a:latin typeface="Arial" panose="020B0604020202090204" pitchFamily="34" charset="0"/>
                <a:ea typeface="MS PGothic" panose="020B0600070205080204" pitchFamily="34" charset="-128"/>
                <a:cs typeface="Arial" panose="020B0604020202090204" pitchFamily="34" charset="0"/>
              </a:rPr>
              <a:t>1-1 </a:t>
            </a:r>
            <a:r>
              <a:rPr lang="en-US" altLang="en-US" sz="2800" dirty="0">
                <a:latin typeface="Arial" panose="020B0604020202090204" pitchFamily="34" charset="0"/>
                <a:cs typeface="Arial" panose="020B0604020202090204" pitchFamily="34" charset="0"/>
              </a:rPr>
              <a:t>Purpose</a:t>
            </a:r>
            <a:endParaRPr lang="en-US" altLang="en-US" sz="2800" dirty="0">
              <a:latin typeface="Arial" panose="020B0604020202090204" pitchFamily="34" charset="0"/>
              <a:ea typeface="MS PGothic" panose="020B0600070205080204" pitchFamily="34" charset="-128"/>
              <a:cs typeface="Arial" panose="020B0604020202090204" pitchFamily="34" charset="0"/>
            </a:endParaRPr>
          </a:p>
        </p:txBody>
      </p:sp>
      <p:sp>
        <p:nvSpPr>
          <p:cNvPr id="5" name="Content Placeholder 6"/>
          <p:cNvSpPr>
            <a:spLocks noGrp="1"/>
          </p:cNvSpPr>
          <p:nvPr>
            <p:ph sz="half" idx="2"/>
          </p:nvPr>
        </p:nvSpPr>
        <p:spPr>
          <a:xfrm>
            <a:off x="584834" y="2070735"/>
            <a:ext cx="5281520" cy="4107643"/>
          </a:xfrm>
        </p:spPr>
        <p:txBody>
          <a:bodyPr/>
          <a:lstStyle/>
          <a:p>
            <a:pPr>
              <a:buFont typeface="Arial" panose="020B0604020202090204" pitchFamily="34" charset="0"/>
              <a:buChar char="•"/>
            </a:pPr>
            <a:r>
              <a:rPr lang="en-US" altLang="en-US" sz="2200" dirty="0">
                <a:latin typeface="Arial" panose="020B0604020202090204" pitchFamily="34" charset="0"/>
                <a:cs typeface="Arial" panose="020B0604020202090204" pitchFamily="34" charset="0"/>
              </a:rPr>
              <a:t>Importance of targeting customers’ preferences accurately</a:t>
            </a:r>
            <a:endParaRPr lang="en-US" altLang="en-US" sz="2200" dirty="0">
              <a:latin typeface="Arial" panose="020B0604020202090204" pitchFamily="34" charset="0"/>
              <a:cs typeface="Arial" panose="020B0604020202090204" pitchFamily="34" charset="0"/>
            </a:endParaRPr>
          </a:p>
          <a:p>
            <a:pPr marL="0" indent="0">
              <a:buNone/>
            </a:pPr>
            <a:endParaRPr lang="en-US" altLang="en-US" sz="2200" dirty="0">
              <a:latin typeface="Arial" panose="020B0604020202090204" pitchFamily="34" charset="0"/>
              <a:cs typeface="Arial" panose="020B0604020202090204" pitchFamily="34" charset="0"/>
            </a:endParaRPr>
          </a:p>
          <a:p>
            <a:pPr>
              <a:buFont typeface="Arial" panose="020B0604020202090204" pitchFamily="34" charset="0"/>
              <a:buChar char="•"/>
            </a:pPr>
            <a:r>
              <a:rPr lang="en-US" altLang="en-US" sz="2200" dirty="0">
                <a:latin typeface="Arial" panose="020B0604020202090204" pitchFamily="34" charset="0"/>
                <a:cs typeface="Arial" panose="020B0604020202090204" pitchFamily="34" charset="0"/>
              </a:rPr>
              <a:t>Maintain and integrate sales record, customer information and product review</a:t>
            </a:r>
            <a:endParaRPr lang="en-US" altLang="en-US" sz="2200" dirty="0">
              <a:latin typeface="Arial" panose="020B0604020202090204" pitchFamily="34" charset="0"/>
              <a:cs typeface="Arial" panose="020B0604020202090204" pitchFamily="34" charset="0"/>
            </a:endParaRPr>
          </a:p>
          <a:p>
            <a:pPr>
              <a:buFont typeface="Arial" panose="020B0604020202090204" pitchFamily="34" charset="0"/>
              <a:buChar char="•"/>
            </a:pPr>
            <a:endParaRPr lang="en-US" altLang="en-US" sz="2200" dirty="0">
              <a:latin typeface="Arial" panose="020B0604020202090204" pitchFamily="34" charset="0"/>
              <a:cs typeface="Arial" panose="020B0604020202090204" pitchFamily="34" charset="0"/>
            </a:endParaRPr>
          </a:p>
          <a:p>
            <a:pPr>
              <a:buFont typeface="Arial" panose="020B0604020202090204" pitchFamily="34" charset="0"/>
              <a:buChar char="•"/>
            </a:pPr>
            <a:r>
              <a:rPr lang="en-US" altLang="en-US" sz="2200" dirty="0">
                <a:latin typeface="Arial" panose="020B0604020202090204" pitchFamily="34" charset="0"/>
                <a:cs typeface="Arial" panose="020B0604020202090204" pitchFamily="34" charset="0"/>
              </a:rPr>
              <a:t>Monitor product sales, dig for potential customers and provide recommend service to the customers</a:t>
            </a:r>
            <a:endParaRPr lang="en-US" altLang="en-US" sz="2200" dirty="0">
              <a:latin typeface="Arial" panose="020B0604020202090204" pitchFamily="34" charset="0"/>
              <a:ea typeface="MS PGothic" panose="020B0600070205080204" pitchFamily="34" charset="-128"/>
              <a:cs typeface="Arial" panose="020B0604020202090204" pitchFamily="34" charset="0"/>
            </a:endParaRPr>
          </a:p>
        </p:txBody>
      </p:sp>
      <p:pic>
        <p:nvPicPr>
          <p:cNvPr id="1026" name="Picture 2" descr="C:\Users\Ko\Desktop\graphicsurf-com-966027-cosmetics-vector-free-icon-set\PNG\cosmetics-vector-free-icon-set-2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518303" y="299766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o\Desktop\graphicsurf-com-966027-cosmetics-vector-free-icon-set\PNG\cosmetics-vector-free-icon-set-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946" y="477503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Ko\Desktop\graphicsurf-com-966027-cosmetics-vector-free-icon-set\PNG\cosmetics-vector-free-icon-set-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0456" y="3916927"/>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Ko\Desktop\graphicsurf-com-966027-cosmetics-vector-free-icon-set\PNG\cosmetics-vector-free-icon-set-3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0456" y="477503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Ko\Desktop\graphicsurf-com-966027-cosmetics-vector-free-icon-set\PNG\cosmetics-vector-free-icon-set-3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2252" y="299766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Ko\Desktop\graphicsurf-com-966027-cosmetics-vector-free-icon-set\PNG\cosmetics-vector-free-icon-set-37.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55994" y="211368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Ko\Desktop\graphicsurf-com-966027-cosmetics-vector-free-icon-set\PNG\cosmetics-vector-free-icon-set-38.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10456" y="299766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Ko\Desktop\graphicsurf-com-966027-cosmetics-vector-free-icon-set\PNG\cosmetics-vector-free-icon-set-23.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07273" y="477503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C:\Users\Ko\Desktop\graphicsurf-com-966027-cosmetics-vector-free-icon-set\PNG\cosmetics-vector-free-icon-set-24.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5994" y="299766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3" name="Picture 19" descr="C:\Users\Ko\Desktop\graphicsurf-com-966027-cosmetics-vector-free-icon-set\PNG\cosmetics-vector-free-icon-set-26.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10456" y="211368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C:\Users\Ko\Desktop\graphicsurf-com-966027-cosmetics-vector-free-icon-set\PNG\cosmetics-vector-free-icon-set-27.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18303" y="211368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Users\Ko\Desktop\graphicsurf-com-966027-cosmetics-vector-free-icon-set\PNG\cosmetics-vector-free-icon-set-28.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762252" y="2113681"/>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C:\Users\Ko\Desktop\graphicsurf-com-966027-cosmetics-vector-free-icon-set\PNG\cosmetics-vector-free-icon-set-22.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762252" y="3916927"/>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49" name="Picture 25" descr="C:\Users\Ko\Desktop\graphicsurf-com-966027-cosmetics-vector-free-icon-set\PNG\cosmetics-vector-free-icon-set-32.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55994" y="4775038"/>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27" descr="C:\Users\Ko\Desktop\graphicsurf-com-966027-cosmetics-vector-free-icon-set\PNG\cosmetics-vector-free-icon-set-21.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507273" y="3916927"/>
            <a:ext cx="731520" cy="731520"/>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Users\Ko\Desktop\graphicsurf-com-966027-cosmetics-vector-free-icon-set\PNG\cosmetics-vector-free-icon-set-25.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855994" y="3916927"/>
            <a:ext cx="731520" cy="73152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pPr>
              <a:defRPr/>
            </a:pPr>
            <a:fld id="{B179E7C7-4E86-4A03-B17E-362E8C17F522}" type="slidenum">
              <a:rPr lang="en-US" altLang="x-none" smtClean="0"/>
            </a:fld>
            <a:endParaRPr lang="en-US" altLang="x-none"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3"/>
          <p:cNvSpPr>
            <a:spLocks noGrp="1"/>
          </p:cNvSpPr>
          <p:nvPr>
            <p:ph type="title"/>
          </p:nvPr>
        </p:nvSpPr>
        <p:spPr/>
        <p:txBody>
          <a:bodyPr/>
          <a:lstStyle/>
          <a:p>
            <a:pPr eaLnBrk="1" hangingPunct="1"/>
            <a:r>
              <a:rPr lang="en-US" altLang="en-US">
                <a:ea typeface="MS PGothic"/>
              </a:rPr>
              <a:t>Background</a:t>
            </a:r>
            <a:endParaRPr lang="en-US" altLang="en-US">
              <a:latin typeface="Arial" panose="020B0604020202090204" pitchFamily="34" charset="0"/>
              <a:ea typeface="MS PGothic" panose="020B0600070205080204" pitchFamily="34" charset="-128"/>
              <a:cs typeface="Arial" panose="020B0604020202090204" pitchFamily="34" charset="0"/>
            </a:endParaRPr>
          </a:p>
        </p:txBody>
      </p:sp>
      <p:sp>
        <p:nvSpPr>
          <p:cNvPr id="4" name="Title 3"/>
          <p:cNvSpPr>
            <a:spLocks noGrp="1"/>
          </p:cNvSpPr>
          <p:nvPr/>
        </p:nvSpPr>
        <p:spPr>
          <a:xfrm>
            <a:off x="531495" y="1178878"/>
            <a:ext cx="6477000" cy="1143000"/>
          </a:xfrm>
          <a:prstGeom prst="rect">
            <a:avLst/>
          </a:prstGeom>
          <a:noFill/>
          <a:ln>
            <a:noFill/>
          </a:ln>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algn="l" eaLnBrk="1" hangingPunct="1"/>
            <a:r>
              <a:rPr lang="en-US" altLang="en-US" sz="2800" dirty="0">
                <a:latin typeface="Arial" panose="020B0604020202090204" pitchFamily="34" charset="0"/>
                <a:ea typeface="MS PGothic" panose="020B0600070205080204" pitchFamily="34" charset="-128"/>
                <a:cs typeface="Arial" panose="020B0604020202090204" pitchFamily="34" charset="0"/>
              </a:rPr>
              <a:t>1-2 Business Problems</a:t>
            </a:r>
            <a:endParaRPr lang="en-US" altLang="en-US" sz="2800" dirty="0">
              <a:latin typeface="Arial" panose="020B0604020202090204" pitchFamily="34" charset="0"/>
              <a:ea typeface="MS PGothic" panose="020B0600070205080204" pitchFamily="34" charset="-128"/>
              <a:cs typeface="Arial" panose="020B0604020202090204" pitchFamily="34" charset="0"/>
            </a:endParaRPr>
          </a:p>
        </p:txBody>
      </p:sp>
      <p:sp>
        <p:nvSpPr>
          <p:cNvPr id="5" name="Content Placeholder 6"/>
          <p:cNvSpPr>
            <a:spLocks noGrp="1"/>
          </p:cNvSpPr>
          <p:nvPr>
            <p:ph sz="half" idx="2"/>
          </p:nvPr>
        </p:nvSpPr>
        <p:spPr>
          <a:xfrm>
            <a:off x="584835" y="2070735"/>
            <a:ext cx="7974330" cy="4692650"/>
          </a:xfrm>
        </p:spPr>
        <p:txBody>
          <a:bodyPr/>
          <a:lstStyle/>
          <a:p>
            <a:pPr>
              <a:buFont typeface="Arial" panose="020B0604020202090204" pitchFamily="34" charset="0"/>
              <a:buChar char="•"/>
            </a:pPr>
            <a:r>
              <a:rPr lang="en-US" altLang="en-US" sz="2200" dirty="0">
                <a:latin typeface="Arial" panose="020B0604020202090204" pitchFamily="34" charset="0"/>
                <a:cs typeface="Arial" panose="020B0604020202090204" pitchFamily="34" charset="0"/>
              </a:rPr>
              <a:t>Maintain customer’s  information, order  information, and  product information</a:t>
            </a:r>
            <a:endParaRPr lang="en-US" altLang="en-US" sz="2200" dirty="0">
              <a:latin typeface="Arial" panose="020B0604020202090204" pitchFamily="34" charset="0"/>
              <a:cs typeface="Arial" panose="020B0604020202090204" pitchFamily="34" charset="0"/>
            </a:endParaRPr>
          </a:p>
          <a:p>
            <a:pPr>
              <a:buFont typeface="Arial" panose="020B0604020202090204" pitchFamily="34" charset="0"/>
              <a:buChar char="•"/>
            </a:pPr>
            <a:r>
              <a:rPr lang="en-US" altLang="en-US" sz="2200" dirty="0">
                <a:latin typeface="Arial" panose="020B0604020202090204" pitchFamily="34" charset="0"/>
                <a:cs typeface="Arial" panose="020B0604020202090204" pitchFamily="34" charset="0"/>
              </a:rPr>
              <a:t>Collect the data from each order such as customer’s reviews and volume of sales to evaluate the product</a:t>
            </a:r>
            <a:endParaRPr lang="en-US" altLang="en-US" sz="2200" dirty="0">
              <a:latin typeface="Arial" panose="020B0604020202090204" pitchFamily="34" charset="0"/>
              <a:cs typeface="Arial" panose="020B0604020202090204" pitchFamily="34" charset="0"/>
            </a:endParaRPr>
          </a:p>
          <a:p>
            <a:pPr>
              <a:buFont typeface="Arial" panose="020B0604020202090204" pitchFamily="34" charset="0"/>
              <a:buChar char="•"/>
            </a:pPr>
            <a:r>
              <a:rPr lang="en-US" altLang="en-US" sz="2200" dirty="0">
                <a:latin typeface="Arial" panose="020B0604020202090204" pitchFamily="34" charset="0"/>
                <a:cs typeface="Arial" panose="020B0604020202090204" pitchFamily="34" charset="0"/>
              </a:rPr>
              <a:t>Recommend   suitable   products   based   on   customer’s   personal   information</a:t>
            </a:r>
            <a:endParaRPr lang="en-US" altLang="en-US" sz="2200" dirty="0">
              <a:latin typeface="Arial" panose="020B0604020202090204" pitchFamily="34" charset="0"/>
              <a:cs typeface="Arial" panose="020B0604020202090204" pitchFamily="34" charset="0"/>
            </a:endParaRPr>
          </a:p>
          <a:p>
            <a:pPr>
              <a:buFont typeface="Arial" panose="020B0604020202090204" pitchFamily="34" charset="0"/>
              <a:buChar char="•"/>
            </a:pPr>
            <a:r>
              <a:rPr lang="en-US" altLang="en-US" sz="2200" dirty="0">
                <a:latin typeface="Arial" panose="020B0604020202090204" pitchFamily="34" charset="0"/>
                <a:cs typeface="Arial" panose="020B0604020202090204" pitchFamily="34" charset="0"/>
              </a:rPr>
              <a:t>Provide  retailers  with valuable  statistics to  forecast  customer’s demand  and  meet supplies</a:t>
            </a:r>
            <a:endParaRPr lang="en-US" altLang="en-US" sz="2200" dirty="0">
              <a:latin typeface="Arial" panose="020B0604020202090204" pitchFamily="34" charset="0"/>
              <a:cs typeface="Arial" panose="020B0604020202090204" pitchFamily="34" charset="0"/>
            </a:endParaRPr>
          </a:p>
          <a:p>
            <a:pPr>
              <a:buFont typeface="Arial" panose="020B0604020202090204" pitchFamily="34" charset="0"/>
              <a:buChar char="•"/>
            </a:pPr>
            <a:r>
              <a:rPr lang="en-US" altLang="en-US" sz="2200" dirty="0">
                <a:latin typeface="Arial" panose="020B0604020202090204" pitchFamily="34" charset="0"/>
                <a:cs typeface="Arial" panose="020B0604020202090204" pitchFamily="34" charset="0"/>
              </a:rPr>
              <a:t>Provide  customers  with  a number of  benefits, including  subscription  service and  discounting event</a:t>
            </a:r>
            <a:endParaRPr lang="en-US" altLang="en-US" sz="2200" dirty="0">
              <a:latin typeface="Arial" panose="020B0604020202090204" pitchFamily="34" charset="0"/>
              <a:ea typeface="MS PGothic" panose="020B0600070205080204" pitchFamily="34" charset="-128"/>
              <a:cs typeface="Arial" panose="020B0604020202090204" pitchFamily="34" charset="0"/>
            </a:endParaRPr>
          </a:p>
        </p:txBody>
      </p:sp>
      <p:sp>
        <p:nvSpPr>
          <p:cNvPr id="2" name="灯片编号占位符 1"/>
          <p:cNvSpPr>
            <a:spLocks noGrp="1"/>
          </p:cNvSpPr>
          <p:nvPr>
            <p:ph type="sldNum" sz="quarter" idx="12"/>
          </p:nvPr>
        </p:nvSpPr>
        <p:spPr/>
        <p:txBody>
          <a:bodyPr/>
          <a:lstStyle/>
          <a:p>
            <a:pPr>
              <a:defRPr/>
            </a:pPr>
            <a:fld id="{B179E7C7-4E86-4A03-B17E-362E8C17F522}" type="slidenum">
              <a:rPr lang="en-US" altLang="x-none" smtClean="0"/>
            </a:fld>
            <a:endParaRPr lang="en-US" altLang="x-none"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643846" y="259651"/>
            <a:ext cx="7337535" cy="1143000"/>
          </a:xfrm>
        </p:spPr>
        <p:txBody>
          <a:bodyPr/>
          <a:lstStyle/>
          <a:p>
            <a:r>
              <a:rPr lang="en-US" altLang="zh-CN" dirty="0">
                <a:ea typeface="MS PGothic"/>
              </a:rPr>
              <a:t>Database</a:t>
            </a:r>
            <a:r>
              <a:rPr lang="zh-CN" altLang="en-US" dirty="0">
                <a:ea typeface="MS PGothic"/>
              </a:rPr>
              <a:t> </a:t>
            </a:r>
            <a:r>
              <a:rPr lang="en-US" altLang="zh-CN" dirty="0">
                <a:ea typeface="MS PGothic"/>
              </a:rPr>
              <a:t>Design</a:t>
            </a:r>
            <a:r>
              <a:rPr lang="en-US" dirty="0">
                <a:ea typeface="MS PGothic"/>
              </a:rPr>
              <a:t> </a:t>
            </a:r>
            <a:br>
              <a:rPr lang="en-US" dirty="0">
                <a:ea typeface="MS PGothic"/>
              </a:rPr>
            </a:br>
            <a:endParaRPr lang="en-US" dirty="0"/>
          </a:p>
        </p:txBody>
      </p:sp>
      <p:sp>
        <p:nvSpPr>
          <p:cNvPr id="9" name="Content Placeholder 6"/>
          <p:cNvSpPr txBox="1"/>
          <p:nvPr/>
        </p:nvSpPr>
        <p:spPr bwMode="auto">
          <a:xfrm>
            <a:off x="584835" y="2070735"/>
            <a:ext cx="7974330" cy="4304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defTabSz="457200" rtl="0" eaLnBrk="0" fontAlgn="base" hangingPunct="0">
              <a:spcBef>
                <a:spcPct val="20000"/>
              </a:spcBef>
              <a:spcAft>
                <a:spcPct val="0"/>
              </a:spcAft>
              <a:buFont typeface="Arial" panose="020B0604020202090204" pitchFamily="34" charset="0"/>
              <a:buChar char="•"/>
              <a:defRPr sz="2800" kern="1200">
                <a:solidFill>
                  <a:schemeClr val="tx1"/>
                </a:solidFill>
                <a:latin typeface="Arial" panose="020B0604020202090204"/>
                <a:ea typeface="MS PGothic" panose="020B0600070205080204" pitchFamily="34" charset="-128"/>
                <a:cs typeface="Arial" panose="020B0604020202090204"/>
              </a:defRPr>
            </a:lvl1pPr>
            <a:lvl2pPr marL="742950" indent="-285750" algn="l" defTabSz="457200" rtl="0" eaLnBrk="0" fontAlgn="base" hangingPunct="0">
              <a:spcBef>
                <a:spcPct val="20000"/>
              </a:spcBef>
              <a:spcAft>
                <a:spcPct val="0"/>
              </a:spcAft>
              <a:buFont typeface="Arial" panose="020B0604020202090204" pitchFamily="34" charset="0"/>
              <a:buChar char="•"/>
              <a:defRPr sz="2400" kern="1200">
                <a:solidFill>
                  <a:schemeClr val="tx1"/>
                </a:solidFill>
                <a:latin typeface="Arial" panose="020B0604020202090204"/>
                <a:ea typeface="MS PGothic" panose="020B0600070205080204" pitchFamily="34" charset="-128"/>
                <a:cs typeface="Arial" panose="020B0604020202090204"/>
              </a:defRPr>
            </a:lvl2pPr>
            <a:lvl3pPr marL="1143000" indent="-228600" algn="l" defTabSz="457200" rtl="0" eaLnBrk="0" fontAlgn="base" hangingPunct="0">
              <a:spcBef>
                <a:spcPct val="20000"/>
              </a:spcBef>
              <a:spcAft>
                <a:spcPct val="0"/>
              </a:spcAft>
              <a:buFont typeface="Lucida Grande" panose="020B0600040502020204" pitchFamily="4" charset="0"/>
              <a:buChar char="–"/>
              <a:defRPr sz="2000" kern="1200">
                <a:solidFill>
                  <a:schemeClr val="tx1"/>
                </a:solidFill>
                <a:latin typeface="Arial" panose="020B0604020202090204"/>
                <a:ea typeface="MS PGothic" panose="020B0600070205080204" pitchFamily="34" charset="-128"/>
                <a:cs typeface="Arial" panose="020B0604020202090204"/>
              </a:defRPr>
            </a:lvl3pPr>
            <a:lvl4pPr marL="1600200" indent="-228600" algn="l" defTabSz="457200" rtl="0" eaLnBrk="0" fontAlgn="base" hangingPunct="0">
              <a:spcBef>
                <a:spcPct val="20000"/>
              </a:spcBef>
              <a:spcAft>
                <a:spcPct val="0"/>
              </a:spcAft>
              <a:buFont typeface="Arial" panose="020B0604020202090204" pitchFamily="34" charset="0"/>
              <a:buChar char="•"/>
              <a:defRPr sz="1800" kern="1200">
                <a:solidFill>
                  <a:schemeClr val="tx1"/>
                </a:solidFill>
                <a:latin typeface="Arial" panose="020B0604020202090204"/>
                <a:ea typeface="MS PGothic" panose="020B0600070205080204" pitchFamily="34" charset="-128"/>
                <a:cs typeface="Arial" panose="020B0604020202090204"/>
              </a:defRPr>
            </a:lvl4pPr>
            <a:lvl5pPr marL="2057400" indent="-228600" algn="l" defTabSz="457200" rtl="0" eaLnBrk="0" fontAlgn="base" hangingPunct="0">
              <a:spcBef>
                <a:spcPct val="20000"/>
              </a:spcBef>
              <a:spcAft>
                <a:spcPct val="0"/>
              </a:spcAft>
              <a:buFont typeface="Arial" panose="020B0604020202090204" pitchFamily="34" charset="0"/>
              <a:buChar char="»"/>
              <a:defRPr sz="1800" kern="1200">
                <a:solidFill>
                  <a:schemeClr val="tx1"/>
                </a:solidFill>
                <a:latin typeface="Arial" panose="020B0604020202090204"/>
                <a:ea typeface="MS PGothic" panose="020B0600070205080204" pitchFamily="34" charset="-128"/>
                <a:cs typeface="Arial" panose="020B0604020202090204"/>
              </a:defRPr>
            </a:lvl5pPr>
            <a:lvl6pPr marL="25146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9pPr>
          </a:lstStyle>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There are so many business rules we need for our database, but I'll only show some of the most important rules below:</a:t>
            </a:r>
            <a:endParaRPr lang="en-US" altLang="en-US" sz="2200">
              <a:latin typeface="Arial" panose="020B0604020202090204" pitchFamily="34" charset="0"/>
              <a:cs typeface="Arial" panose="020B0604020202090204" pitchFamily="34" charset="0"/>
            </a:endParaRP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1) </a:t>
            </a:r>
            <a:r>
              <a:rPr lang="en-US" altLang="en-US" sz="2200">
                <a:latin typeface="Arial" panose="020B0604020202090204" pitchFamily="34" charset="0"/>
                <a:cs typeface="Arial" panose="020B0604020202090204" pitchFamily="34" charset="0"/>
                <a:sym typeface="+mn-ea"/>
              </a:rPr>
              <a:t>Each customer has one email and phone number record stored in the database.</a:t>
            </a:r>
            <a:endParaRPr lang="en-US" altLang="en-US" sz="2200">
              <a:latin typeface="Arial" panose="020B0604020202090204" pitchFamily="34" charset="0"/>
              <a:cs typeface="Arial" panose="020B0604020202090204" pitchFamily="34" charset="0"/>
              <a:sym typeface="+mn-ea"/>
            </a:endParaRP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2) </a:t>
            </a:r>
            <a:r>
              <a:rPr lang="en-US" altLang="en-US" sz="2200">
                <a:latin typeface="Arial" panose="020B0604020202090204" pitchFamily="34" charset="0"/>
                <a:cs typeface="Arial" panose="020B0604020202090204" pitchFamily="34" charset="0"/>
                <a:sym typeface="+mn-ea"/>
              </a:rPr>
              <a:t>Each review record may have an empty or one rating and comment.</a:t>
            </a:r>
            <a:endParaRPr lang="en-US" altLang="en-US" sz="2200">
              <a:latin typeface="Arial" panose="020B0604020202090204" pitchFamily="34" charset="0"/>
              <a:cs typeface="Arial" panose="020B0604020202090204" pitchFamily="34" charset="0"/>
              <a:sym typeface="+mn-ea"/>
            </a:endParaRP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3) Each product owns none or more review records.</a:t>
            </a:r>
            <a:endParaRPr lang="en-US" altLang="en-US" sz="2200">
              <a:latin typeface="Arial" panose="020B0604020202090204" pitchFamily="34" charset="0"/>
              <a:cs typeface="Arial" panose="020B0604020202090204" pitchFamily="34" charset="0"/>
            </a:endParaRP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4) </a:t>
            </a:r>
            <a:r>
              <a:rPr lang="en-US" altLang="en-US" sz="2200">
                <a:latin typeface="Arial" panose="020B0604020202090204" pitchFamily="34" charset="0"/>
                <a:cs typeface="Arial" panose="020B0604020202090204" pitchFamily="34" charset="0"/>
                <a:sym typeface="+mn-ea"/>
              </a:rPr>
              <a:t>Each order is associated with one retailer.</a:t>
            </a:r>
            <a:endParaRPr lang="en-US" altLang="en-US" sz="2200">
              <a:latin typeface="Arial" panose="020B0604020202090204" pitchFamily="34" charset="0"/>
              <a:cs typeface="Arial" panose="020B0604020202090204" pitchFamily="34" charset="0"/>
            </a:endParaRP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5) </a:t>
            </a:r>
            <a:r>
              <a:rPr lang="en-US" altLang="en-US" sz="2200">
                <a:latin typeface="Arial" panose="020B0604020202090204" pitchFamily="34" charset="0"/>
                <a:cs typeface="Arial" panose="020B0604020202090204" pitchFamily="34" charset="0"/>
                <a:sym typeface="+mn-ea"/>
              </a:rPr>
              <a:t>Each customer will have zero or many subscribes. </a:t>
            </a:r>
            <a:endParaRPr lang="en-US" altLang="en-US" sz="2200">
              <a:latin typeface="Arial" panose="020B0604020202090204" pitchFamily="34" charset="0"/>
              <a:cs typeface="Arial" panose="020B0604020202090204" pitchFamily="34" charset="0"/>
              <a:sym typeface="+mn-ea"/>
            </a:endParaRPr>
          </a:p>
          <a:p>
            <a:pPr marL="0" indent="0">
              <a:buFont typeface="Arial" panose="020B0604020202090204" pitchFamily="34" charset="0"/>
              <a:buNone/>
            </a:pPr>
            <a:r>
              <a:rPr lang="en-US" altLang="en-US" sz="2200">
                <a:latin typeface="Arial" panose="020B0604020202090204" pitchFamily="34" charset="0"/>
                <a:cs typeface="Arial" panose="020B0604020202090204" pitchFamily="34" charset="0"/>
              </a:rPr>
              <a:t>6) </a:t>
            </a:r>
            <a:r>
              <a:rPr lang="en-US" altLang="en-US" sz="2200">
                <a:latin typeface="Arial" panose="020B0604020202090204" pitchFamily="34" charset="0"/>
                <a:cs typeface="Arial" panose="020B0604020202090204" pitchFamily="34" charset="0"/>
                <a:sym typeface="+mn-ea"/>
              </a:rPr>
              <a:t>Each product should have one relative product information description.</a:t>
            </a:r>
            <a:endParaRPr lang="en-US" altLang="en-US" sz="2200" dirty="0">
              <a:latin typeface="Arial" panose="020B0604020202090204" pitchFamily="34" charset="0"/>
              <a:cs typeface="Arial" panose="020B0604020202090204" pitchFamily="34" charset="0"/>
            </a:endParaRPr>
          </a:p>
        </p:txBody>
      </p:sp>
      <p:sp>
        <p:nvSpPr>
          <p:cNvPr id="10" name="Title 3"/>
          <p:cNvSpPr>
            <a:spLocks noGrp="1"/>
          </p:cNvSpPr>
          <p:nvPr/>
        </p:nvSpPr>
        <p:spPr>
          <a:xfrm>
            <a:off x="531495" y="1178878"/>
            <a:ext cx="6477000" cy="1143000"/>
          </a:xfrm>
          <a:prstGeom prst="rect">
            <a:avLst/>
          </a:prstGeom>
          <a:noFill/>
          <a:ln>
            <a:noFill/>
          </a:ln>
        </p:spPr>
        <p:txBody>
          <a:bodyPr vert="horz" wrap="square" lIns="91440" tIns="45720" rIns="91440" bIns="45720" numCol="1" anchor="ctr" anchorCtr="0" compatLnSpc="1"/>
          <a:lstStyle>
            <a:lvl1pPr algn="r" defTabSz="457200" rtl="0" eaLnBrk="0" fontAlgn="base" hangingPunct="0">
              <a:spcBef>
                <a:spcPct val="0"/>
              </a:spcBef>
              <a:spcAft>
                <a:spcPct val="0"/>
              </a:spcAft>
              <a:defRPr sz="3600" b="1" kern="1200">
                <a:solidFill>
                  <a:schemeClr val="tx1"/>
                </a:solidFill>
                <a:latin typeface="Arial" panose="020B0604020202090204"/>
                <a:ea typeface="MS PGothic" panose="020B0600070205080204" pitchFamily="34" charset="-128"/>
                <a:cs typeface="Arial" panose="020B0604020202090204"/>
              </a:defRPr>
            </a:lvl1pPr>
            <a:lvl2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2pPr>
            <a:lvl3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3pPr>
            <a:lvl4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4pPr>
            <a:lvl5pPr algn="r" defTabSz="457200" rtl="0" eaLnBrk="0" fontAlgn="base" hangingPunct="0">
              <a:spcBef>
                <a:spcPct val="0"/>
              </a:spcBef>
              <a:spcAft>
                <a:spcPct val="0"/>
              </a:spcAft>
              <a:defRPr sz="3600" b="1">
                <a:solidFill>
                  <a:schemeClr val="tx1"/>
                </a:solidFill>
                <a:latin typeface="Arial" panose="020B0604020202090204" pitchFamily="34" charset="0"/>
                <a:ea typeface="MS PGothic" panose="020B0600070205080204" pitchFamily="34" charset="-128"/>
                <a:cs typeface="Arial" panose="020B0604020202090204" pitchFamily="34" charset="0"/>
              </a:defRPr>
            </a:lvl5pPr>
            <a:lvl6pPr marL="4572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6pPr>
            <a:lvl7pPr marL="9144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7pPr>
            <a:lvl8pPr marL="13716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8pPr>
            <a:lvl9pPr marL="1828800" algn="r" defTabSz="457200" rtl="0" fontAlgn="base">
              <a:spcBef>
                <a:spcPct val="0"/>
              </a:spcBef>
              <a:spcAft>
                <a:spcPct val="0"/>
              </a:spcAft>
              <a:defRPr sz="3600" b="1">
                <a:solidFill>
                  <a:schemeClr val="tx1"/>
                </a:solidFill>
                <a:latin typeface="Arial" panose="020B0604020202090204" pitchFamily="34" charset="0"/>
                <a:ea typeface="MS PGothic" panose="020B0600070205080204" pitchFamily="34" charset="-128"/>
              </a:defRPr>
            </a:lvl9pPr>
          </a:lstStyle>
          <a:p>
            <a:pPr algn="l" eaLnBrk="1" hangingPunct="1"/>
            <a:r>
              <a:rPr lang="en-US" altLang="en-US" sz="2800">
                <a:latin typeface="Arial" panose="020B0604020202090204" pitchFamily="34" charset="0"/>
                <a:ea typeface="MS PGothic" panose="020B0600070205080204" pitchFamily="34" charset="-128"/>
                <a:cs typeface="Arial" panose="020B0604020202090204" pitchFamily="34" charset="0"/>
              </a:rPr>
              <a:t>1-3 Business rules</a:t>
            </a:r>
            <a:endParaRPr lang="en-US" altLang="en-US" sz="2800">
              <a:latin typeface="Arial" panose="020B0604020202090204" pitchFamily="34" charset="0"/>
              <a:ea typeface="MS PGothic" panose="020B0600070205080204" pitchFamily="34" charset="-128"/>
              <a:cs typeface="Arial" panose="020B0604020202090204" pitchFamily="3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35" y="228655"/>
            <a:ext cx="7337535" cy="1143000"/>
          </a:xfrm>
        </p:spPr>
        <p:txBody>
          <a:bodyPr/>
          <a:lstStyle/>
          <a:p>
            <a:r>
              <a:rPr lang="en-US" altLang="zh-CN" dirty="0">
                <a:ea typeface="MS PGothic"/>
              </a:rPr>
              <a:t>Database</a:t>
            </a:r>
            <a:r>
              <a:rPr lang="zh-CN" altLang="en-US" dirty="0">
                <a:ea typeface="MS PGothic"/>
              </a:rPr>
              <a:t> </a:t>
            </a:r>
            <a:r>
              <a:rPr lang="en-US" altLang="zh-CN" dirty="0">
                <a:ea typeface="MS PGothic"/>
              </a:rPr>
              <a:t>Design</a:t>
            </a:r>
            <a:r>
              <a:rPr lang="en-US" dirty="0">
                <a:ea typeface="MS PGothic"/>
              </a:rPr>
              <a:t> </a:t>
            </a:r>
            <a:br>
              <a:rPr lang="en-US" dirty="0">
                <a:ea typeface="MS PGothic"/>
              </a:rPr>
            </a:br>
            <a:endParaRPr lang="en-US" dirty="0"/>
          </a:p>
        </p:txBody>
      </p:sp>
      <p:sp>
        <p:nvSpPr>
          <p:cNvPr id="4" name="文本框 3"/>
          <p:cNvSpPr txBox="1"/>
          <p:nvPr/>
        </p:nvSpPr>
        <p:spPr>
          <a:xfrm>
            <a:off x="575310" y="1464310"/>
            <a:ext cx="7703185" cy="521970"/>
          </a:xfrm>
          <a:prstGeom prst="rect">
            <a:avLst/>
          </a:prstGeom>
          <a:noFill/>
        </p:spPr>
        <p:txBody>
          <a:bodyPr wrap="square" rtlCol="0">
            <a:spAutoFit/>
          </a:bodyPr>
          <a:lstStyle/>
          <a:p>
            <a:r>
              <a:rPr lang="en-US" altLang="en-US" sz="2800" b="1">
                <a:latin typeface="Arial Bold" panose="020B0604020202090204" charset="0"/>
                <a:cs typeface="Arial Bold" panose="020B0604020202090204" charset="0"/>
                <a:sym typeface="+mn-ea"/>
              </a:rPr>
              <a:t>2 Database entities and key design decision</a:t>
            </a:r>
            <a:endParaRPr lang="en-US" altLang="zh-CN" sz="2200"/>
          </a:p>
        </p:txBody>
      </p:sp>
      <p:pic>
        <p:nvPicPr>
          <p:cNvPr id="8" name="图片 7" descr="123"/>
          <p:cNvPicPr>
            <a:picLocks noChangeAspect="1"/>
          </p:cNvPicPr>
          <p:nvPr/>
        </p:nvPicPr>
        <p:blipFill>
          <a:blip r:embed="rId1"/>
          <a:stretch>
            <a:fillRect/>
          </a:stretch>
        </p:blipFill>
        <p:spPr>
          <a:xfrm>
            <a:off x="1319530" y="2078990"/>
            <a:ext cx="6654800" cy="460121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35" y="228655"/>
            <a:ext cx="7337535" cy="1143000"/>
          </a:xfrm>
        </p:spPr>
        <p:txBody>
          <a:bodyPr/>
          <a:lstStyle/>
          <a:p>
            <a:r>
              <a:rPr lang="en-US" altLang="zh-CN" dirty="0">
                <a:ea typeface="MS PGothic"/>
              </a:rPr>
              <a:t>Database</a:t>
            </a:r>
            <a:r>
              <a:rPr lang="zh-CN" altLang="en-US" dirty="0">
                <a:ea typeface="MS PGothic"/>
              </a:rPr>
              <a:t> </a:t>
            </a:r>
            <a:r>
              <a:rPr lang="en-US" altLang="zh-CN" dirty="0">
                <a:ea typeface="MS PGothic"/>
              </a:rPr>
              <a:t>Design</a:t>
            </a:r>
            <a:r>
              <a:rPr lang="en-US" dirty="0">
                <a:ea typeface="MS PGothic"/>
              </a:rPr>
              <a:t> </a:t>
            </a:r>
            <a:br>
              <a:rPr lang="en-US" dirty="0">
                <a:ea typeface="MS PGothic"/>
              </a:rPr>
            </a:br>
            <a:endParaRPr lang="en-US" dirty="0"/>
          </a:p>
        </p:txBody>
      </p:sp>
      <p:sp>
        <p:nvSpPr>
          <p:cNvPr id="4" name="文本框 3"/>
          <p:cNvSpPr txBox="1"/>
          <p:nvPr/>
        </p:nvSpPr>
        <p:spPr>
          <a:xfrm>
            <a:off x="575310" y="1693545"/>
            <a:ext cx="7703185" cy="521970"/>
          </a:xfrm>
          <a:prstGeom prst="rect">
            <a:avLst/>
          </a:prstGeom>
          <a:noFill/>
        </p:spPr>
        <p:txBody>
          <a:bodyPr wrap="square" rtlCol="0">
            <a:spAutoFit/>
          </a:bodyPr>
          <a:lstStyle/>
          <a:p>
            <a:r>
              <a:rPr lang="en-US" altLang="en-US" sz="2800" b="1">
                <a:latin typeface="Arial Bold" panose="020B0604020202090204" charset="0"/>
                <a:cs typeface="Arial Bold" panose="020B0604020202090204" charset="0"/>
                <a:sym typeface="+mn-ea"/>
              </a:rPr>
              <a:t>2 Database entities and key design decision</a:t>
            </a:r>
            <a:endParaRPr lang="en-US" altLang="zh-CN" sz="2200"/>
          </a:p>
        </p:txBody>
      </p:sp>
      <p:sp>
        <p:nvSpPr>
          <p:cNvPr id="5" name="文本框 4"/>
          <p:cNvSpPr txBox="1"/>
          <p:nvPr/>
        </p:nvSpPr>
        <p:spPr>
          <a:xfrm>
            <a:off x="720725" y="2407285"/>
            <a:ext cx="7703185" cy="3815080"/>
          </a:xfrm>
          <a:prstGeom prst="rect">
            <a:avLst/>
          </a:prstGeom>
          <a:noFill/>
        </p:spPr>
        <p:txBody>
          <a:bodyPr wrap="square" rtlCol="0">
            <a:spAutoFit/>
          </a:bodyPr>
          <a:lstStyle/>
          <a:p>
            <a:r>
              <a:rPr lang="en-US" altLang="zh-CN" sz="2200" dirty="0"/>
              <a:t>1) As for the customer-related tables we use customer ID as the primary key to link with other tables, which include: Customer Location, </a:t>
            </a:r>
            <a:r>
              <a:rPr lang="en-US" altLang="zh-CN" sz="2200" dirty="0" err="1"/>
              <a:t>CustomerPersonalInfo</a:t>
            </a:r>
            <a:r>
              <a:rPr lang="en-US" altLang="zh-CN" sz="2200" dirty="0"/>
              <a:t>, Reviews and Subscribe.</a:t>
            </a:r>
            <a:endParaRPr lang="en-US" altLang="zh-CN" sz="2200" dirty="0"/>
          </a:p>
          <a:p>
            <a:endParaRPr lang="en-US" altLang="zh-CN" sz="2200" dirty="0"/>
          </a:p>
          <a:p>
            <a:r>
              <a:rPr lang="en-US" altLang="zh-CN" sz="2200" dirty="0"/>
              <a:t>2) For the Orders-related tables we use </a:t>
            </a:r>
            <a:r>
              <a:rPr lang="en-US" altLang="zh-CN" sz="2200" dirty="0" err="1"/>
              <a:t>OrderID</a:t>
            </a:r>
            <a:r>
              <a:rPr lang="en-US" altLang="zh-CN" sz="2200" dirty="0"/>
              <a:t> as the primary key. But we also have other primary keys to link tables, for example: we use </a:t>
            </a:r>
            <a:r>
              <a:rPr lang="en-US" altLang="zh-CN" sz="2200" dirty="0" err="1"/>
              <a:t>OrderaAddressID</a:t>
            </a:r>
            <a:r>
              <a:rPr lang="en-US" altLang="zh-CN" sz="2200" dirty="0"/>
              <a:t> as an FK to link </a:t>
            </a:r>
            <a:r>
              <a:rPr lang="en-US" altLang="zh-CN" sz="2200" dirty="0" err="1"/>
              <a:t>OrderLocation</a:t>
            </a:r>
            <a:r>
              <a:rPr lang="en-US" altLang="zh-CN" sz="2200" dirty="0"/>
              <a:t> table and Orders table. We also use </a:t>
            </a:r>
            <a:r>
              <a:rPr lang="en-US" altLang="zh-CN" sz="2200" dirty="0" err="1"/>
              <a:t>RetailerAddressID</a:t>
            </a:r>
            <a:r>
              <a:rPr lang="en-US" altLang="zh-CN" sz="2200" dirty="0"/>
              <a:t> to link Retailers and </a:t>
            </a:r>
            <a:r>
              <a:rPr lang="en-US" altLang="zh-CN" sz="2200" dirty="0" err="1"/>
              <a:t>RetailerLocation</a:t>
            </a:r>
            <a:r>
              <a:rPr lang="en-US" altLang="zh-CN" sz="2200" dirty="0"/>
              <a:t>.</a:t>
            </a:r>
            <a:endParaRPr lang="en-US" altLang="zh-CN" sz="2200" dirty="0"/>
          </a:p>
          <a:p>
            <a:endParaRPr lang="en-US" altLang="zh-CN" sz="22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5"/>
          <p:cNvSpPr>
            <a:spLocks noGrp="1"/>
          </p:cNvSpPr>
          <p:nvPr/>
        </p:nvSpPr>
        <p:spPr bwMode="auto">
          <a:xfrm>
            <a:off x="108549" y="2055263"/>
            <a:ext cx="9035451" cy="5239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342900" indent="-342900" algn="l" defTabSz="457200" rtl="0" eaLnBrk="0" fontAlgn="base" hangingPunct="0">
              <a:spcBef>
                <a:spcPct val="20000"/>
              </a:spcBef>
              <a:spcAft>
                <a:spcPct val="0"/>
              </a:spcAft>
              <a:buFont typeface="Arial" panose="020B0604020202090204" pitchFamily="34" charset="0"/>
              <a:buChar char="•"/>
              <a:defRPr sz="2800" kern="1200">
                <a:solidFill>
                  <a:schemeClr val="tx1"/>
                </a:solidFill>
                <a:latin typeface="Arial" panose="020B0604020202090204"/>
                <a:ea typeface="MS PGothic" panose="020B0600070205080204" pitchFamily="34" charset="-128"/>
                <a:cs typeface="Arial" panose="020B0604020202090204"/>
              </a:defRPr>
            </a:lvl1pPr>
            <a:lvl2pPr marL="742950" indent="-285750" algn="l" defTabSz="457200" rtl="0" eaLnBrk="0" fontAlgn="base" hangingPunct="0">
              <a:spcBef>
                <a:spcPct val="20000"/>
              </a:spcBef>
              <a:spcAft>
                <a:spcPct val="0"/>
              </a:spcAft>
              <a:buFont typeface="Arial" panose="020B0604020202090204" pitchFamily="34" charset="0"/>
              <a:buChar char="•"/>
              <a:defRPr sz="2400" kern="1200">
                <a:solidFill>
                  <a:schemeClr val="tx1"/>
                </a:solidFill>
                <a:latin typeface="Arial" panose="020B0604020202090204"/>
                <a:ea typeface="MS PGothic" panose="020B0600070205080204" pitchFamily="34" charset="-128"/>
                <a:cs typeface="Arial" panose="020B0604020202090204"/>
              </a:defRPr>
            </a:lvl2pPr>
            <a:lvl3pPr marL="1143000" indent="-228600" algn="l" defTabSz="457200" rtl="0" eaLnBrk="0" fontAlgn="base" hangingPunct="0">
              <a:spcBef>
                <a:spcPct val="20000"/>
              </a:spcBef>
              <a:spcAft>
                <a:spcPct val="0"/>
              </a:spcAft>
              <a:buFont typeface="Lucida Grande" panose="020B0600040502020204" pitchFamily="4" charset="0"/>
              <a:buChar char="–"/>
              <a:defRPr sz="2000" kern="1200">
                <a:solidFill>
                  <a:schemeClr val="tx1"/>
                </a:solidFill>
                <a:latin typeface="Arial" panose="020B0604020202090204"/>
                <a:ea typeface="MS PGothic" panose="020B0600070205080204" pitchFamily="34" charset="-128"/>
                <a:cs typeface="Arial" panose="020B0604020202090204"/>
              </a:defRPr>
            </a:lvl3pPr>
            <a:lvl4pPr marL="1600200" indent="-228600" algn="l" defTabSz="457200" rtl="0" eaLnBrk="0" fontAlgn="base" hangingPunct="0">
              <a:spcBef>
                <a:spcPct val="20000"/>
              </a:spcBef>
              <a:spcAft>
                <a:spcPct val="0"/>
              </a:spcAft>
              <a:buFont typeface="Arial" panose="020B0604020202090204" pitchFamily="34" charset="0"/>
              <a:buChar char="•"/>
              <a:defRPr sz="1800" kern="1200">
                <a:solidFill>
                  <a:schemeClr val="tx1"/>
                </a:solidFill>
                <a:latin typeface="Arial" panose="020B0604020202090204"/>
                <a:ea typeface="MS PGothic" panose="020B0600070205080204" pitchFamily="34" charset="-128"/>
                <a:cs typeface="Arial" panose="020B0604020202090204"/>
              </a:defRPr>
            </a:lvl4pPr>
            <a:lvl5pPr marL="2057400" indent="-228600" algn="l" defTabSz="457200" rtl="0" eaLnBrk="0" fontAlgn="base" hangingPunct="0">
              <a:spcBef>
                <a:spcPct val="20000"/>
              </a:spcBef>
              <a:spcAft>
                <a:spcPct val="0"/>
              </a:spcAft>
              <a:buFont typeface="Arial" panose="020B0604020202090204" pitchFamily="34" charset="0"/>
              <a:buChar char="»"/>
              <a:defRPr sz="1800" kern="1200">
                <a:solidFill>
                  <a:schemeClr val="tx1"/>
                </a:solidFill>
                <a:latin typeface="Arial" panose="020B0604020202090204"/>
                <a:ea typeface="MS PGothic" panose="020B0600070205080204" pitchFamily="34" charset="-128"/>
                <a:cs typeface="Arial" panose="020B0604020202090204"/>
              </a:defRPr>
            </a:lvl5pPr>
            <a:lvl6pPr marL="25146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90204"/>
              <a:buChar char="•"/>
              <a:defRPr sz="1800" kern="1200">
                <a:solidFill>
                  <a:schemeClr val="tx1"/>
                </a:solidFill>
                <a:latin typeface="+mn-lt"/>
                <a:ea typeface="+mn-ea"/>
                <a:cs typeface="+mn-cs"/>
              </a:defRPr>
            </a:lvl9pPr>
          </a:lstStyle>
          <a:p>
            <a:pPr marL="457200" lvl="1" indent="0">
              <a:buNone/>
            </a:pPr>
            <a:endParaRPr lang="en-US" sz="1400" dirty="0">
              <a:ea typeface="MS PGothic"/>
            </a:endParaRPr>
          </a:p>
          <a:p>
            <a:pPr marL="514350" indent="-457200">
              <a:buAutoNum type="arabicParenR"/>
            </a:pPr>
            <a:endParaRPr lang="en-US" altLang="en-US" sz="2000" dirty="0">
              <a:ea typeface="MS PGothic"/>
            </a:endParaRPr>
          </a:p>
          <a:p>
            <a:pPr marL="57150" indent="0">
              <a:buNone/>
            </a:pPr>
            <a:endParaRPr lang="en-US" altLang="en-US" sz="2000" dirty="0">
              <a:ea typeface="MS PGothic"/>
            </a:endParaRPr>
          </a:p>
          <a:p>
            <a:pPr marL="57150" indent="0">
              <a:buNone/>
            </a:pPr>
            <a:endParaRPr lang="en-US" altLang="en-US" sz="2000" dirty="0">
              <a:ea typeface="MS PGothic"/>
            </a:endParaRPr>
          </a:p>
        </p:txBody>
      </p:sp>
      <p:sp>
        <p:nvSpPr>
          <p:cNvPr id="2" name="文本框 1"/>
          <p:cNvSpPr txBox="1"/>
          <p:nvPr/>
        </p:nvSpPr>
        <p:spPr>
          <a:xfrm>
            <a:off x="699135" y="2299335"/>
            <a:ext cx="7579995" cy="3815080"/>
          </a:xfrm>
          <a:prstGeom prst="rect">
            <a:avLst/>
          </a:prstGeom>
          <a:noFill/>
        </p:spPr>
        <p:txBody>
          <a:bodyPr wrap="square" rtlCol="0" anchor="t">
            <a:spAutoFit/>
          </a:bodyPr>
          <a:lstStyle/>
          <a:p>
            <a:r>
              <a:rPr lang="en-US" altLang="zh-CN" sz="2200">
                <a:sym typeface="+mn-ea"/>
              </a:rPr>
              <a:t>3) As for the Product part, it's more complicated. Since we want to give all products a specific category, so we set a Category table and also a Subcategory table. </a:t>
            </a:r>
            <a:endParaRPr lang="en-US" altLang="zh-CN" sz="2200">
              <a:sym typeface="+mn-ea"/>
            </a:endParaRPr>
          </a:p>
          <a:p>
            <a:r>
              <a:rPr lang="en-US" altLang="zh-CN" sz="2200">
                <a:sym typeface="+mn-ea"/>
              </a:rPr>
              <a:t>For example: we set ProductCategoryID from 1101 to 1109 for the Category entity, in which we include skincare products such as mask, foundation and eyecream. We all know that different people have different skin types, so we also set a subcategory to distinguish their skin type such as dryness, oilness, normal, sensitive and so on. In this way, we assume that each customer only has one skin type and it helps us better understand our customers' demand.</a:t>
            </a:r>
            <a:endParaRPr lang="en-US" altLang="zh-CN" sz="2200">
              <a:sym typeface="+mn-ea"/>
            </a:endParaRPr>
          </a:p>
        </p:txBody>
      </p:sp>
      <p:sp>
        <p:nvSpPr>
          <p:cNvPr id="3" name="Title 1"/>
          <p:cNvSpPr>
            <a:spLocks noGrp="1"/>
          </p:cNvSpPr>
          <p:nvPr>
            <p:ph type="title"/>
          </p:nvPr>
        </p:nvSpPr>
        <p:spPr>
          <a:xfrm>
            <a:off x="1736835" y="228655"/>
            <a:ext cx="7337535" cy="1143000"/>
          </a:xfrm>
        </p:spPr>
        <p:txBody>
          <a:bodyPr/>
          <a:lstStyle/>
          <a:p>
            <a:r>
              <a:rPr lang="en-US" altLang="zh-CN" dirty="0">
                <a:ea typeface="MS PGothic"/>
              </a:rPr>
              <a:t>Database</a:t>
            </a:r>
            <a:r>
              <a:rPr lang="zh-CN" altLang="en-US" dirty="0">
                <a:ea typeface="MS PGothic"/>
              </a:rPr>
              <a:t> </a:t>
            </a:r>
            <a:r>
              <a:rPr lang="en-US" altLang="zh-CN" dirty="0">
                <a:ea typeface="MS PGothic"/>
              </a:rPr>
              <a:t>Design</a:t>
            </a:r>
            <a:r>
              <a:rPr lang="en-US" dirty="0">
                <a:ea typeface="MS PGothic"/>
              </a:rPr>
              <a:t> </a:t>
            </a:r>
            <a:br>
              <a:rPr lang="en-US" dirty="0">
                <a:ea typeface="MS PGothic"/>
              </a:rPr>
            </a:br>
            <a:endParaRPr lang="en-US" dirty="0"/>
          </a:p>
        </p:txBody>
      </p:sp>
      <p:sp>
        <p:nvSpPr>
          <p:cNvPr id="4" name="文本框 3"/>
          <p:cNvSpPr txBox="1"/>
          <p:nvPr/>
        </p:nvSpPr>
        <p:spPr>
          <a:xfrm>
            <a:off x="575310" y="1693545"/>
            <a:ext cx="7703185" cy="521970"/>
          </a:xfrm>
          <a:prstGeom prst="rect">
            <a:avLst/>
          </a:prstGeom>
          <a:noFill/>
        </p:spPr>
        <p:txBody>
          <a:bodyPr wrap="square" rtlCol="0">
            <a:spAutoFit/>
          </a:bodyPr>
          <a:lstStyle/>
          <a:p>
            <a:r>
              <a:rPr lang="en-US" altLang="en-US" sz="2800" b="1">
                <a:latin typeface="Arial Bold" panose="020B0604020202090204" charset="0"/>
                <a:cs typeface="Arial Bold" panose="020B0604020202090204" charset="0"/>
                <a:sym typeface="+mn-ea"/>
              </a:rPr>
              <a:t>2 Database entities and key design decision</a:t>
            </a:r>
            <a:endParaRPr lang="en-US" altLang="zh-CN" sz="2200"/>
          </a:p>
        </p:txBody>
      </p:sp>
    </p:spTree>
  </p:cSld>
  <p:clrMapOvr>
    <a:masterClrMapping/>
  </p:clrMapOvr>
</p:sld>
</file>

<file path=ppt/tags/tag1.xml><?xml version="1.0" encoding="utf-8"?>
<p:tagLst xmlns:p="http://schemas.openxmlformats.org/presentationml/2006/main">
  <p:tag name="TIMING" val="|28.2"/>
</p:tagLst>
</file>

<file path=ppt/theme/theme1.xml><?xml version="1.0" encoding="utf-8"?>
<a:theme xmlns:a="http://schemas.openxmlformats.org/drawingml/2006/main" name="LMU">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LMU.potx</Template>
  <TotalTime>0</TotalTime>
  <Words>4074</Words>
  <Application>WPS 文字</Application>
  <PresentationFormat>全屏显示(4:3)</PresentationFormat>
  <Paragraphs>199</Paragraphs>
  <Slides>24</Slides>
  <Notes>19</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24</vt:i4>
      </vt:variant>
    </vt:vector>
  </HeadingPairs>
  <TitlesOfParts>
    <vt:vector size="47" baseType="lpstr">
      <vt:lpstr>Arial</vt:lpstr>
      <vt:lpstr>方正书宋_GBK</vt:lpstr>
      <vt:lpstr>Wingdings</vt:lpstr>
      <vt:lpstr>MS PGothic</vt:lpstr>
      <vt:lpstr>冬青黑体简体中文</vt:lpstr>
      <vt:lpstr>Calibri</vt:lpstr>
      <vt:lpstr>Helvetica Neue</vt:lpstr>
      <vt:lpstr>Arial</vt:lpstr>
      <vt:lpstr>Lucida Grande</vt:lpstr>
      <vt:lpstr>Times New Roman</vt:lpstr>
      <vt:lpstr>Slack-Lato</vt:lpstr>
      <vt:lpstr>Thonburi</vt:lpstr>
      <vt:lpstr>MS PGothic</vt:lpstr>
      <vt:lpstr>Arial Bold</vt:lpstr>
      <vt:lpstr>DengXian</vt:lpstr>
      <vt:lpstr>汉仪中等线KW</vt:lpstr>
      <vt:lpstr>Helvetica</vt:lpstr>
      <vt:lpstr>微软雅黑</vt:lpstr>
      <vt:lpstr>汉仪旗黑</vt:lpstr>
      <vt:lpstr>宋体</vt:lpstr>
      <vt:lpstr>Arial Unicode MS</vt:lpstr>
      <vt:lpstr>汉仪书宋二KW</vt:lpstr>
      <vt:lpstr>LMU</vt:lpstr>
      <vt:lpstr>Group 6 SkinCare Products Database </vt:lpstr>
      <vt:lpstr>PowerPoint 演示文稿</vt:lpstr>
      <vt:lpstr>01  Database Design Document</vt:lpstr>
      <vt:lpstr>Background</vt:lpstr>
      <vt:lpstr>Background</vt:lpstr>
      <vt:lpstr>Database Design  </vt:lpstr>
      <vt:lpstr>Database Design  </vt:lpstr>
      <vt:lpstr>Database Design  </vt:lpstr>
      <vt:lpstr>Database Design  </vt:lpstr>
      <vt:lpstr>02     ERD Design</vt:lpstr>
      <vt:lpstr>PowerPoint 演示文稿</vt:lpstr>
      <vt:lpstr>03  The SQL DDL Statements for implementing our Database</vt:lpstr>
      <vt:lpstr>PowerPoint 演示文稿</vt:lpstr>
      <vt:lpstr>PowerPoint 演示文稿</vt:lpstr>
      <vt:lpstr>PowerPoint 演示文稿</vt:lpstr>
      <vt:lpstr>PowerPoint 演示文稿</vt:lpstr>
      <vt:lpstr>04  SQL View</vt:lpstr>
      <vt:lpstr>PowerPoint 演示文稿</vt:lpstr>
      <vt:lpstr>PowerPoint 演示文稿</vt:lpstr>
      <vt:lpstr>PowerPoint 演示文稿</vt:lpstr>
      <vt:lpstr>05 Report &amp; Visualization </vt:lpstr>
      <vt:lpstr>PowerPoint 演示文稿</vt:lpstr>
      <vt:lpstr>PowerPoint 演示文稿</vt:lpstr>
      <vt:lpstr>PowerPoint 演示文稿</vt:lpstr>
    </vt:vector>
  </TitlesOfParts>
  <Company>Metis Design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Hugh McManus</dc:creator>
  <cp:lastModifiedBy>liqi</cp:lastModifiedBy>
  <cp:revision>343</cp:revision>
  <dcterms:created xsi:type="dcterms:W3CDTF">2022-12-07T17:36:56Z</dcterms:created>
  <dcterms:modified xsi:type="dcterms:W3CDTF">2022-12-07T17:36:56Z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ies>
</file>